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40" r:id="rId3"/>
    <p:sldId id="269" r:id="rId4"/>
    <p:sldId id="266" r:id="rId5"/>
    <p:sldId id="267" r:id="rId6"/>
    <p:sldId id="341" r:id="rId7"/>
    <p:sldId id="268" r:id="rId8"/>
    <p:sldId id="262" r:id="rId9"/>
    <p:sldId id="342" r:id="rId10"/>
    <p:sldId id="270" r:id="rId11"/>
    <p:sldId id="271" r:id="rId12"/>
    <p:sldId id="273" r:id="rId13"/>
    <p:sldId id="272" r:id="rId14"/>
    <p:sldId id="274" r:id="rId15"/>
    <p:sldId id="275" r:id="rId16"/>
    <p:sldId id="276" r:id="rId17"/>
    <p:sldId id="277" r:id="rId18"/>
    <p:sldId id="278" r:id="rId19"/>
    <p:sldId id="279" r:id="rId20"/>
    <p:sldId id="280" r:id="rId21"/>
    <p:sldId id="281" r:id="rId22"/>
    <p:sldId id="303"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13" r:id="rId43"/>
    <p:sldId id="301" r:id="rId44"/>
    <p:sldId id="302" r:id="rId45"/>
    <p:sldId id="305" r:id="rId46"/>
    <p:sldId id="306" r:id="rId47"/>
    <p:sldId id="307" r:id="rId48"/>
    <p:sldId id="309" r:id="rId49"/>
    <p:sldId id="311" r:id="rId50"/>
    <p:sldId id="33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260B69"/>
    <a:srgbClr val="350F95"/>
    <a:srgbClr val="4413BD"/>
    <a:srgbClr val="FF0000"/>
    <a:srgbClr val="2213D3"/>
    <a:srgbClr val="0045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84" autoAdjust="0"/>
    <p:restoredTop sz="94660"/>
  </p:normalViewPr>
  <p:slideViewPr>
    <p:cSldViewPr snapToGrid="0">
      <p:cViewPr varScale="1">
        <p:scale>
          <a:sx n="72" d="100"/>
          <a:sy n="72" d="100"/>
        </p:scale>
        <p:origin x="85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C5C8E5-96C2-4439-8BDC-69DF6AAADEEA}" type="datetimeFigureOut">
              <a:rPr lang="en-IN" smtClean="0"/>
              <a:t>06-11-2020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75D31A-854F-4C3F-B935-1F4614FAD554}" type="slidenum">
              <a:rPr lang="en-IN" smtClean="0"/>
              <a:t>‹#›</a:t>
            </a:fld>
            <a:endParaRPr lang="en-IN"/>
          </a:p>
        </p:txBody>
      </p:sp>
    </p:spTree>
    <p:extLst>
      <p:ext uri="{BB962C8B-B14F-4D97-AF65-F5344CB8AC3E}">
        <p14:creationId xmlns:p14="http://schemas.microsoft.com/office/powerpoint/2010/main" val="2390486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DD69E83-A0E8-4FB5-94D8-27D4E2C271C7}"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EA441-7381-418D-9C21-A8616A02380B}" type="slidenum">
              <a:rPr lang="en-US" smtClean="0"/>
              <a:pPr/>
              <a:t>‹#›</a:t>
            </a:fld>
            <a:endParaRPr lang="en-US"/>
          </a:p>
        </p:txBody>
      </p:sp>
    </p:spTree>
    <p:extLst>
      <p:ext uri="{BB962C8B-B14F-4D97-AF65-F5344CB8AC3E}">
        <p14:creationId xmlns:p14="http://schemas.microsoft.com/office/powerpoint/2010/main" val="838460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D69E83-A0E8-4FB5-94D8-27D4E2C271C7}"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EA441-7381-418D-9C21-A8616A02380B}" type="slidenum">
              <a:rPr lang="en-US" smtClean="0"/>
              <a:pPr/>
              <a:t>‹#›</a:t>
            </a:fld>
            <a:endParaRPr lang="en-US"/>
          </a:p>
        </p:txBody>
      </p:sp>
    </p:spTree>
    <p:extLst>
      <p:ext uri="{BB962C8B-B14F-4D97-AF65-F5344CB8AC3E}">
        <p14:creationId xmlns:p14="http://schemas.microsoft.com/office/powerpoint/2010/main" val="2503683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D69E83-A0E8-4FB5-94D8-27D4E2C271C7}"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EA441-7381-418D-9C21-A8616A02380B}" type="slidenum">
              <a:rPr lang="en-US" smtClean="0"/>
              <a:pPr/>
              <a:t>‹#›</a:t>
            </a:fld>
            <a:endParaRPr lang="en-US"/>
          </a:p>
        </p:txBody>
      </p:sp>
    </p:spTree>
    <p:extLst>
      <p:ext uri="{BB962C8B-B14F-4D97-AF65-F5344CB8AC3E}">
        <p14:creationId xmlns:p14="http://schemas.microsoft.com/office/powerpoint/2010/main" val="2864713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D69E83-A0E8-4FB5-94D8-27D4E2C271C7}"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EA441-7381-418D-9C21-A8616A02380B}" type="slidenum">
              <a:rPr lang="en-US" smtClean="0"/>
              <a:pPr/>
              <a:t>‹#›</a:t>
            </a:fld>
            <a:endParaRPr lang="en-US"/>
          </a:p>
        </p:txBody>
      </p:sp>
    </p:spTree>
    <p:extLst>
      <p:ext uri="{BB962C8B-B14F-4D97-AF65-F5344CB8AC3E}">
        <p14:creationId xmlns:p14="http://schemas.microsoft.com/office/powerpoint/2010/main" val="106079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D69E83-A0E8-4FB5-94D8-27D4E2C271C7}" type="datetimeFigureOut">
              <a:rPr lang="en-US" smtClean="0"/>
              <a:pPr/>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EA441-7381-418D-9C21-A8616A02380B}" type="slidenum">
              <a:rPr lang="en-US" smtClean="0"/>
              <a:pPr/>
              <a:t>‹#›</a:t>
            </a:fld>
            <a:endParaRPr lang="en-US"/>
          </a:p>
        </p:txBody>
      </p:sp>
    </p:spTree>
    <p:extLst>
      <p:ext uri="{BB962C8B-B14F-4D97-AF65-F5344CB8AC3E}">
        <p14:creationId xmlns:p14="http://schemas.microsoft.com/office/powerpoint/2010/main" val="3126478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D69E83-A0E8-4FB5-94D8-27D4E2C271C7}" type="datetimeFigureOut">
              <a:rPr lang="en-US" smtClean="0"/>
              <a:pPr/>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EA441-7381-418D-9C21-A8616A02380B}" type="slidenum">
              <a:rPr lang="en-US" smtClean="0"/>
              <a:pPr/>
              <a:t>‹#›</a:t>
            </a:fld>
            <a:endParaRPr lang="en-US"/>
          </a:p>
        </p:txBody>
      </p:sp>
    </p:spTree>
    <p:extLst>
      <p:ext uri="{BB962C8B-B14F-4D97-AF65-F5344CB8AC3E}">
        <p14:creationId xmlns:p14="http://schemas.microsoft.com/office/powerpoint/2010/main" val="746659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D69E83-A0E8-4FB5-94D8-27D4E2C271C7}" type="datetimeFigureOut">
              <a:rPr lang="en-US" smtClean="0"/>
              <a:pPr/>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FEA441-7381-418D-9C21-A8616A02380B}" type="slidenum">
              <a:rPr lang="en-US" smtClean="0"/>
              <a:pPr/>
              <a:t>‹#›</a:t>
            </a:fld>
            <a:endParaRPr lang="en-US"/>
          </a:p>
        </p:txBody>
      </p:sp>
    </p:spTree>
    <p:extLst>
      <p:ext uri="{BB962C8B-B14F-4D97-AF65-F5344CB8AC3E}">
        <p14:creationId xmlns:p14="http://schemas.microsoft.com/office/powerpoint/2010/main" val="2564665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D69E83-A0E8-4FB5-94D8-27D4E2C271C7}" type="datetimeFigureOut">
              <a:rPr lang="en-US" smtClean="0"/>
              <a:pPr/>
              <a:t>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FEA441-7381-418D-9C21-A8616A02380B}" type="slidenum">
              <a:rPr lang="en-US" smtClean="0"/>
              <a:pPr/>
              <a:t>‹#›</a:t>
            </a:fld>
            <a:endParaRPr lang="en-US"/>
          </a:p>
        </p:txBody>
      </p:sp>
    </p:spTree>
    <p:extLst>
      <p:ext uri="{BB962C8B-B14F-4D97-AF65-F5344CB8AC3E}">
        <p14:creationId xmlns:p14="http://schemas.microsoft.com/office/powerpoint/2010/main" val="3581723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69E83-A0E8-4FB5-94D8-27D4E2C271C7}" type="datetimeFigureOut">
              <a:rPr lang="en-US" smtClean="0"/>
              <a:pPr/>
              <a:t>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FEA441-7381-418D-9C21-A8616A02380B}" type="slidenum">
              <a:rPr lang="en-US" smtClean="0"/>
              <a:pPr/>
              <a:t>‹#›</a:t>
            </a:fld>
            <a:endParaRPr lang="en-US"/>
          </a:p>
        </p:txBody>
      </p:sp>
    </p:spTree>
    <p:extLst>
      <p:ext uri="{BB962C8B-B14F-4D97-AF65-F5344CB8AC3E}">
        <p14:creationId xmlns:p14="http://schemas.microsoft.com/office/powerpoint/2010/main" val="4124011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D69E83-A0E8-4FB5-94D8-27D4E2C271C7}" type="datetimeFigureOut">
              <a:rPr lang="en-US" smtClean="0"/>
              <a:pPr/>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EA441-7381-418D-9C21-A8616A02380B}" type="slidenum">
              <a:rPr lang="en-US" smtClean="0"/>
              <a:pPr/>
              <a:t>‹#›</a:t>
            </a:fld>
            <a:endParaRPr lang="en-US"/>
          </a:p>
        </p:txBody>
      </p:sp>
    </p:spTree>
    <p:extLst>
      <p:ext uri="{BB962C8B-B14F-4D97-AF65-F5344CB8AC3E}">
        <p14:creationId xmlns:p14="http://schemas.microsoft.com/office/powerpoint/2010/main" val="3407201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D69E83-A0E8-4FB5-94D8-27D4E2C271C7}" type="datetimeFigureOut">
              <a:rPr lang="en-US" smtClean="0"/>
              <a:pPr/>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EA441-7381-418D-9C21-A8616A02380B}" type="slidenum">
              <a:rPr lang="en-US" smtClean="0"/>
              <a:pPr/>
              <a:t>‹#›</a:t>
            </a:fld>
            <a:endParaRPr lang="en-US"/>
          </a:p>
        </p:txBody>
      </p:sp>
    </p:spTree>
    <p:extLst>
      <p:ext uri="{BB962C8B-B14F-4D97-AF65-F5344CB8AC3E}">
        <p14:creationId xmlns:p14="http://schemas.microsoft.com/office/powerpoint/2010/main" val="1406124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69E83-A0E8-4FB5-94D8-27D4E2C271C7}" type="datetimeFigureOut">
              <a:rPr lang="en-US" smtClean="0"/>
              <a:pPr/>
              <a:t>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FEA441-7381-418D-9C21-A8616A02380B}" type="slidenum">
              <a:rPr lang="en-US" smtClean="0"/>
              <a:pPr/>
              <a:t>‹#›</a:t>
            </a:fld>
            <a:endParaRPr lang="en-US"/>
          </a:p>
        </p:txBody>
      </p:sp>
    </p:spTree>
    <p:extLst>
      <p:ext uri="{BB962C8B-B14F-4D97-AF65-F5344CB8AC3E}">
        <p14:creationId xmlns:p14="http://schemas.microsoft.com/office/powerpoint/2010/main" val="1356915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5120" y="2501900"/>
            <a:ext cx="9521780" cy="1263382"/>
          </a:xfrm>
        </p:spPr>
        <p:txBody>
          <a:bodyPr>
            <a:normAutofit fontScale="90000"/>
          </a:bodyPr>
          <a:lstStyle/>
          <a:p>
            <a:r>
              <a:rPr lang="en-US" sz="4800" b="1" dirty="0">
                <a:latin typeface="Times New Roman" panose="02020603050405020304" pitchFamily="18" charset="0"/>
                <a:cs typeface="Times New Roman" panose="02020603050405020304" pitchFamily="18" charset="0"/>
              </a:rPr>
              <a:t>DIGITAL TECHNIQUES &amp; MICROPROCESSOR</a:t>
            </a:r>
            <a:br>
              <a:rPr lang="en-US" sz="4800" b="1" dirty="0">
                <a:latin typeface="Times New Roman" panose="02020603050405020304" pitchFamily="18" charset="0"/>
                <a:cs typeface="Times New Roman" panose="02020603050405020304" pitchFamily="18" charset="0"/>
              </a:rPr>
            </a:br>
            <a:r>
              <a:rPr lang="en-US" sz="4800" b="1" dirty="0">
                <a:latin typeface="Times New Roman" panose="02020603050405020304" pitchFamily="18" charset="0"/>
                <a:cs typeface="Times New Roman" panose="02020603050405020304" pitchFamily="18" charset="0"/>
              </a:rPr>
              <a:t>(DTM -22323)</a:t>
            </a:r>
          </a:p>
        </p:txBody>
      </p:sp>
      <p:pic>
        <p:nvPicPr>
          <p:cNvPr id="4" name="Picture 7">
            <a:extLst>
              <a:ext uri="{FF2B5EF4-FFF2-40B4-BE49-F238E27FC236}">
                <a16:creationId xmlns:a16="http://schemas.microsoft.com/office/drawing/2014/main" id="{FBD41BC7-0346-4262-A1E3-1AE54587576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4932217" y="380999"/>
            <a:ext cx="1579725" cy="133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1146220" y="1823727"/>
            <a:ext cx="952178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0" y="6457071"/>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9" name="Content Placeholder 3">
            <a:extLst>
              <a:ext uri="{FF2B5EF4-FFF2-40B4-BE49-F238E27FC236}">
                <a16:creationId xmlns:a16="http://schemas.microsoft.com/office/drawing/2014/main" id="{9C8D5AB0-D3DA-C341-960A-7EAD7B9B1231}"/>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a:latin typeface="Times New Roman" panose="02020603050405020304" pitchFamily="18" charset="0"/>
                <a:cs typeface="Times New Roman" panose="02020603050405020304" pitchFamily="18" charset="0"/>
              </a:rPr>
              <a:t>#Education with Values</a:t>
            </a:r>
            <a:endParaRPr lang="en-US" b="1" i="1"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A06520E4-E443-854E-BB13-AB49398D9E0C}"/>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
        <p:nvSpPr>
          <p:cNvPr id="11" name="Subtitle 10"/>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21387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800" dirty="0"/>
              <a:t>Sequential Circuit</a:t>
            </a:r>
          </a:p>
        </p:txBody>
      </p:sp>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
        <p:nvSpPr>
          <p:cNvPr id="9" name="Rectangle 6"/>
          <p:cNvSpPr/>
          <p:nvPr/>
        </p:nvSpPr>
        <p:spPr>
          <a:xfrm>
            <a:off x="812800" y="1447801"/>
            <a:ext cx="10769600" cy="1200329"/>
          </a:xfrm>
          <a:prstGeom prst="rect">
            <a:avLst/>
          </a:prstGeom>
        </p:spPr>
        <p:txBody>
          <a:bodyPr wrap="square">
            <a:spAutoFit/>
          </a:bodyPr>
          <a:lstStyle/>
          <a:p>
            <a:pPr>
              <a:buFont typeface="Arial" pitchFamily="34" charset="0"/>
              <a:buChar char="•"/>
            </a:pPr>
            <a:r>
              <a:rPr lang="en-US" sz="2400" b="1" dirty="0"/>
              <a:t> sequential logic</a:t>
            </a:r>
            <a:r>
              <a:rPr lang="en-US" sz="2400" dirty="0"/>
              <a:t>  circuit is a type of </a:t>
            </a:r>
            <a:r>
              <a:rPr lang="en-US" sz="2400" b="1" dirty="0"/>
              <a:t>logic circuit</a:t>
            </a:r>
            <a:r>
              <a:rPr lang="en-US" sz="2400" dirty="0"/>
              <a:t> whose output depends not only on the present value of its input signals but on the sequence of past inputs, the input history as well. </a:t>
            </a:r>
          </a:p>
        </p:txBody>
      </p:sp>
      <p:pic>
        <p:nvPicPr>
          <p:cNvPr id="10" name="Picture 3"/>
          <p:cNvPicPr>
            <a:picLocks noChangeAspect="1" noChangeArrowheads="1"/>
          </p:cNvPicPr>
          <p:nvPr/>
        </p:nvPicPr>
        <p:blipFill>
          <a:blip r:embed="rId2"/>
          <a:srcRect/>
          <a:stretch>
            <a:fillRect/>
          </a:stretch>
        </p:blipFill>
        <p:spPr bwMode="auto">
          <a:xfrm>
            <a:off x="2540000" y="2438400"/>
            <a:ext cx="6907339" cy="1371600"/>
          </a:xfrm>
          <a:prstGeom prst="rect">
            <a:avLst/>
          </a:prstGeom>
          <a:noFill/>
          <a:ln w="9525">
            <a:noFill/>
            <a:miter lim="800000"/>
            <a:headEnd/>
            <a:tailEnd/>
          </a:ln>
          <a:effectLst/>
        </p:spPr>
      </p:pic>
      <p:sp>
        <p:nvSpPr>
          <p:cNvPr id="12" name="Rectangle 7"/>
          <p:cNvSpPr/>
          <p:nvPr/>
        </p:nvSpPr>
        <p:spPr>
          <a:xfrm>
            <a:off x="1117600" y="4191001"/>
            <a:ext cx="9956800" cy="1200329"/>
          </a:xfrm>
          <a:prstGeom prst="rect">
            <a:avLst/>
          </a:prstGeom>
        </p:spPr>
        <p:txBody>
          <a:bodyPr wrap="square">
            <a:spAutoFit/>
          </a:bodyPr>
          <a:lstStyle/>
          <a:p>
            <a:pPr>
              <a:buFont typeface="Arial" pitchFamily="34" charset="0"/>
              <a:buChar char="•"/>
            </a:pPr>
            <a:r>
              <a:rPr lang="en-US" dirty="0"/>
              <a:t> </a:t>
            </a:r>
            <a:r>
              <a:rPr lang="en-US" sz="2400" dirty="0"/>
              <a:t>In other words, the output state of a “sequential logic circuit” is a function of the following three states, the “present input”, the “past input” and/or the “past output”.</a:t>
            </a:r>
            <a:r>
              <a:rPr lang="en-US" dirty="0"/>
              <a:t> </a:t>
            </a:r>
          </a:p>
        </p:txBody>
      </p:sp>
    </p:spTree>
    <p:extLst>
      <p:ext uri="{BB962C8B-B14F-4D97-AF65-F5344CB8AC3E}">
        <p14:creationId xmlns:p14="http://schemas.microsoft.com/office/powerpoint/2010/main" val="4248452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4800" dirty="0"/>
              <a:t>Comparison of combinational and sequential circuits</a:t>
            </a:r>
          </a:p>
        </p:txBody>
      </p:sp>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graphicFrame>
        <p:nvGraphicFramePr>
          <p:cNvPr id="8" name="Content Placeholder 9"/>
          <p:cNvGraphicFramePr>
            <a:graphicFrameLocks/>
          </p:cNvGraphicFramePr>
          <p:nvPr/>
        </p:nvGraphicFramePr>
        <p:xfrm>
          <a:off x="1847849" y="1771650"/>
          <a:ext cx="8982075" cy="4741042"/>
        </p:xfrm>
        <a:graphic>
          <a:graphicData uri="http://schemas.openxmlformats.org/drawingml/2006/table">
            <a:tbl>
              <a:tblPr firstRow="1" bandRow="1">
                <a:tableStyleId>{5940675A-B579-460E-94D1-54222C63F5DA}</a:tableStyleId>
              </a:tblPr>
              <a:tblGrid>
                <a:gridCol w="1912849">
                  <a:extLst>
                    <a:ext uri="{9D8B030D-6E8A-4147-A177-3AD203B41FA5}">
                      <a16:colId xmlns:a16="http://schemas.microsoft.com/office/drawing/2014/main" val="20000"/>
                    </a:ext>
                  </a:extLst>
                </a:gridCol>
                <a:gridCol w="3243527">
                  <a:extLst>
                    <a:ext uri="{9D8B030D-6E8A-4147-A177-3AD203B41FA5}">
                      <a16:colId xmlns:a16="http://schemas.microsoft.com/office/drawing/2014/main" val="20001"/>
                    </a:ext>
                  </a:extLst>
                </a:gridCol>
                <a:gridCol w="3825699">
                  <a:extLst>
                    <a:ext uri="{9D8B030D-6E8A-4147-A177-3AD203B41FA5}">
                      <a16:colId xmlns:a16="http://schemas.microsoft.com/office/drawing/2014/main" val="20002"/>
                    </a:ext>
                  </a:extLst>
                </a:gridCol>
              </a:tblGrid>
              <a:tr h="403675">
                <a:tc>
                  <a:txBody>
                    <a:bodyPr/>
                    <a:lstStyle/>
                    <a:p>
                      <a:r>
                        <a:rPr lang="en-US" sz="2400" b="1" dirty="0"/>
                        <a:t>Parameter</a:t>
                      </a:r>
                    </a:p>
                  </a:txBody>
                  <a:tcPr/>
                </a:tc>
                <a:tc>
                  <a:txBody>
                    <a:bodyPr/>
                    <a:lstStyle/>
                    <a:p>
                      <a:r>
                        <a:rPr lang="en-US" sz="2400" b="1" dirty="0"/>
                        <a:t>Combinational circuit</a:t>
                      </a:r>
                    </a:p>
                  </a:txBody>
                  <a:tcPr/>
                </a:tc>
                <a:tc>
                  <a:txBody>
                    <a:bodyPr/>
                    <a:lstStyle/>
                    <a:p>
                      <a:r>
                        <a:rPr lang="en-US" sz="2400" b="1" dirty="0"/>
                        <a:t>Sequential circuit</a:t>
                      </a:r>
                    </a:p>
                  </a:txBody>
                  <a:tcPr/>
                </a:tc>
                <a:extLst>
                  <a:ext uri="{0D108BD9-81ED-4DB2-BD59-A6C34878D82A}">
                    <a16:rowId xmlns:a16="http://schemas.microsoft.com/office/drawing/2014/main" val="10000"/>
                  </a:ext>
                </a:extLst>
              </a:tr>
              <a:tr h="696754">
                <a:tc>
                  <a:txBody>
                    <a:bodyPr/>
                    <a:lstStyle/>
                    <a:p>
                      <a:r>
                        <a:rPr lang="en-US" sz="2400" b="1" dirty="0"/>
                        <a:t>Output depends on</a:t>
                      </a:r>
                    </a:p>
                  </a:txBody>
                  <a:tcPr/>
                </a:tc>
                <a:tc>
                  <a:txBody>
                    <a:bodyPr/>
                    <a:lstStyle/>
                    <a:p>
                      <a:r>
                        <a:rPr lang="en-US" sz="2400" dirty="0"/>
                        <a:t>Input present at that</a:t>
                      </a:r>
                      <a:r>
                        <a:rPr lang="en-US" sz="2400" baseline="0" dirty="0"/>
                        <a:t> instant of time</a:t>
                      </a:r>
                      <a:endParaRPr lang="en-US" sz="2400" dirty="0"/>
                    </a:p>
                  </a:txBody>
                  <a:tcPr/>
                </a:tc>
                <a:tc>
                  <a:txBody>
                    <a:bodyPr/>
                    <a:lstStyle/>
                    <a:p>
                      <a:r>
                        <a:rPr lang="en-US" sz="2400" dirty="0"/>
                        <a:t>Present inputs and past input/outputs</a:t>
                      </a:r>
                    </a:p>
                  </a:txBody>
                  <a:tcPr/>
                </a:tc>
                <a:extLst>
                  <a:ext uri="{0D108BD9-81ED-4DB2-BD59-A6C34878D82A}">
                    <a16:rowId xmlns:a16="http://schemas.microsoft.com/office/drawing/2014/main" val="10001"/>
                  </a:ext>
                </a:extLst>
              </a:tr>
              <a:tr h="403675">
                <a:tc>
                  <a:txBody>
                    <a:bodyPr/>
                    <a:lstStyle/>
                    <a:p>
                      <a:r>
                        <a:rPr lang="en-US" sz="2400" b="1" dirty="0"/>
                        <a:t>Memory</a:t>
                      </a:r>
                    </a:p>
                  </a:txBody>
                  <a:tcPr/>
                </a:tc>
                <a:tc>
                  <a:txBody>
                    <a:bodyPr/>
                    <a:lstStyle/>
                    <a:p>
                      <a:r>
                        <a:rPr lang="en-US" sz="2400" dirty="0"/>
                        <a:t>Not necessary</a:t>
                      </a:r>
                    </a:p>
                  </a:txBody>
                  <a:tcPr/>
                </a:tc>
                <a:tc>
                  <a:txBody>
                    <a:bodyPr/>
                    <a:lstStyle/>
                    <a:p>
                      <a:r>
                        <a:rPr lang="en-US" sz="2400" dirty="0"/>
                        <a:t>Necessary</a:t>
                      </a:r>
                    </a:p>
                  </a:txBody>
                  <a:tcPr/>
                </a:tc>
                <a:extLst>
                  <a:ext uri="{0D108BD9-81ED-4DB2-BD59-A6C34878D82A}">
                    <a16:rowId xmlns:a16="http://schemas.microsoft.com/office/drawing/2014/main" val="10002"/>
                  </a:ext>
                </a:extLst>
              </a:tr>
              <a:tr h="403675">
                <a:tc>
                  <a:txBody>
                    <a:bodyPr/>
                    <a:lstStyle/>
                    <a:p>
                      <a:r>
                        <a:rPr lang="en-US" sz="2400" b="1" dirty="0"/>
                        <a:t>Clock input</a:t>
                      </a:r>
                    </a:p>
                  </a:txBody>
                  <a:tcPr/>
                </a:tc>
                <a:tc>
                  <a:txBody>
                    <a:bodyPr/>
                    <a:lstStyle/>
                    <a:p>
                      <a:r>
                        <a:rPr lang="en-US" sz="2400" dirty="0"/>
                        <a:t>Not necessary</a:t>
                      </a:r>
                    </a:p>
                  </a:txBody>
                  <a:tcPr/>
                </a:tc>
                <a:tc>
                  <a:txBody>
                    <a:bodyPr/>
                    <a:lstStyle/>
                    <a:p>
                      <a:r>
                        <a:rPr lang="en-US" sz="2400" dirty="0"/>
                        <a:t>Necessary</a:t>
                      </a:r>
                    </a:p>
                  </a:txBody>
                  <a:tcPr/>
                </a:tc>
                <a:extLst>
                  <a:ext uri="{0D108BD9-81ED-4DB2-BD59-A6C34878D82A}">
                    <a16:rowId xmlns:a16="http://schemas.microsoft.com/office/drawing/2014/main" val="10003"/>
                  </a:ext>
                </a:extLst>
              </a:tr>
              <a:tr h="403675">
                <a:tc>
                  <a:txBody>
                    <a:bodyPr/>
                    <a:lstStyle/>
                    <a:p>
                      <a:r>
                        <a:rPr lang="en-US" sz="2400" b="1" dirty="0"/>
                        <a:t>Construction</a:t>
                      </a:r>
                    </a:p>
                  </a:txBody>
                  <a:tcPr/>
                </a:tc>
                <a:tc>
                  <a:txBody>
                    <a:bodyPr/>
                    <a:lstStyle/>
                    <a:p>
                      <a:r>
                        <a:rPr lang="en-US" sz="2400" dirty="0"/>
                        <a:t>Easier to design</a:t>
                      </a:r>
                    </a:p>
                  </a:txBody>
                  <a:tcPr/>
                </a:tc>
                <a:tc>
                  <a:txBody>
                    <a:bodyPr/>
                    <a:lstStyle/>
                    <a:p>
                      <a:r>
                        <a:rPr lang="en-US" sz="2400" dirty="0"/>
                        <a:t>Complex to design</a:t>
                      </a:r>
                    </a:p>
                  </a:txBody>
                  <a:tcPr/>
                </a:tc>
                <a:extLst>
                  <a:ext uri="{0D108BD9-81ED-4DB2-BD59-A6C34878D82A}">
                    <a16:rowId xmlns:a16="http://schemas.microsoft.com/office/drawing/2014/main" val="10004"/>
                  </a:ext>
                </a:extLst>
              </a:tr>
              <a:tr h="403675">
                <a:tc>
                  <a:txBody>
                    <a:bodyPr/>
                    <a:lstStyle/>
                    <a:p>
                      <a:r>
                        <a:rPr lang="en-US" sz="2400" b="1" dirty="0"/>
                        <a:t>Working</a:t>
                      </a:r>
                      <a:r>
                        <a:rPr lang="en-US" sz="2400" b="1" baseline="0" dirty="0"/>
                        <a:t> speed</a:t>
                      </a:r>
                      <a:endParaRPr lang="en-US" sz="2400" b="1" dirty="0"/>
                    </a:p>
                  </a:txBody>
                  <a:tcPr/>
                </a:tc>
                <a:tc>
                  <a:txBody>
                    <a:bodyPr/>
                    <a:lstStyle/>
                    <a:p>
                      <a:r>
                        <a:rPr lang="en-US" sz="2400" dirty="0"/>
                        <a:t>Faster </a:t>
                      </a:r>
                    </a:p>
                  </a:txBody>
                  <a:tcPr/>
                </a:tc>
                <a:tc>
                  <a:txBody>
                    <a:bodyPr/>
                    <a:lstStyle/>
                    <a:p>
                      <a:r>
                        <a:rPr lang="en-US" sz="2400" dirty="0"/>
                        <a:t>Slower in speed</a:t>
                      </a:r>
                    </a:p>
                  </a:txBody>
                  <a:tcPr/>
                </a:tc>
                <a:extLst>
                  <a:ext uri="{0D108BD9-81ED-4DB2-BD59-A6C34878D82A}">
                    <a16:rowId xmlns:a16="http://schemas.microsoft.com/office/drawing/2014/main" val="10005"/>
                  </a:ext>
                </a:extLst>
              </a:tr>
              <a:tr h="1266322">
                <a:tc>
                  <a:txBody>
                    <a:bodyPr/>
                    <a:lstStyle/>
                    <a:p>
                      <a:r>
                        <a:rPr lang="en-US" sz="2400" b="1" dirty="0"/>
                        <a:t>Examples </a:t>
                      </a:r>
                    </a:p>
                  </a:txBody>
                  <a:tcPr/>
                </a:tc>
                <a:tc>
                  <a:txBody>
                    <a:bodyPr/>
                    <a:lstStyle/>
                    <a:p>
                      <a:r>
                        <a:rPr lang="en-US" sz="2400" dirty="0"/>
                        <a:t>Adders, </a:t>
                      </a:r>
                      <a:r>
                        <a:rPr lang="en-US" sz="2400" dirty="0" err="1"/>
                        <a:t>subtractors</a:t>
                      </a:r>
                      <a:r>
                        <a:rPr lang="en-US" sz="2400" dirty="0"/>
                        <a:t>, multiplexers ,</a:t>
                      </a:r>
                      <a:r>
                        <a:rPr lang="en-US" sz="2400" dirty="0" err="1"/>
                        <a:t>demultiplexers</a:t>
                      </a:r>
                      <a:endParaRPr lang="en-US" sz="2400" dirty="0"/>
                    </a:p>
                  </a:txBody>
                  <a:tcPr/>
                </a:tc>
                <a:tc>
                  <a:txBody>
                    <a:bodyPr/>
                    <a:lstStyle/>
                    <a:p>
                      <a:r>
                        <a:rPr lang="en-US" sz="2400" dirty="0"/>
                        <a:t>Flip Flops</a:t>
                      </a:r>
                      <a:r>
                        <a:rPr lang="en-US" sz="2400" baseline="0" dirty="0"/>
                        <a:t> , shift registers, counters</a:t>
                      </a:r>
                      <a:endParaRPr lang="en-US" sz="24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48452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800" dirty="0"/>
              <a:t>Basic(1Bit) memory cell</a:t>
            </a:r>
          </a:p>
        </p:txBody>
      </p:sp>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
        <p:nvSpPr>
          <p:cNvPr id="6" name="Content Placeholder 2"/>
          <p:cNvSpPr txBox="1">
            <a:spLocks/>
          </p:cNvSpPr>
          <p:nvPr/>
        </p:nvSpPr>
        <p:spPr>
          <a:xfrm>
            <a:off x="1457325" y="1714500"/>
            <a:ext cx="9058276" cy="3609975"/>
          </a:xfrm>
          <a:prstGeom prst="rect">
            <a:avLst/>
          </a:prstGeom>
        </p:spPr>
        <p:txBody>
          <a:bodyPr>
            <a:normAutofit/>
          </a:bodyPr>
          <a:lstStyle/>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The basic digital memory circuit is known as Flip-Flop.</a:t>
            </a: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it has two stable states </a:t>
            </a:r>
            <a:r>
              <a:rPr kumimoji="0" lang="en-US" sz="2400" b="1" i="0" u="none" strike="noStrike" kern="1200" cap="none" spc="0" normalizeH="0" baseline="0" noProof="0" dirty="0">
                <a:ln>
                  <a:noFill/>
                </a:ln>
                <a:solidFill>
                  <a:schemeClr val="tx1"/>
                </a:solidFill>
                <a:effectLst/>
                <a:uLnTx/>
                <a:uFillTx/>
                <a:latin typeface="+mn-lt"/>
                <a:ea typeface="+mn-ea"/>
                <a:cs typeface="+mn-cs"/>
              </a:rPr>
              <a:t>1 state </a:t>
            </a:r>
            <a:r>
              <a:rPr kumimoji="0" lang="en-US" sz="2400" b="0" i="0" u="none" strike="noStrike" kern="1200" cap="none" spc="0" normalizeH="0" baseline="0" noProof="0" dirty="0">
                <a:ln>
                  <a:noFill/>
                </a:ln>
                <a:solidFill>
                  <a:schemeClr val="tx1"/>
                </a:solidFill>
                <a:effectLst/>
                <a:uLnTx/>
                <a:uFillTx/>
                <a:latin typeface="+mn-lt"/>
                <a:ea typeface="+mn-ea"/>
                <a:cs typeface="+mn-cs"/>
              </a:rPr>
              <a:t>and </a:t>
            </a:r>
            <a:r>
              <a:rPr kumimoji="0" lang="en-US" sz="2400" b="1" i="0" u="none" strike="noStrike" kern="1200" cap="none" spc="0" normalizeH="0" baseline="0" noProof="0" dirty="0">
                <a:ln>
                  <a:noFill/>
                </a:ln>
                <a:solidFill>
                  <a:schemeClr val="tx1"/>
                </a:solidFill>
                <a:effectLst/>
                <a:uLnTx/>
                <a:uFillTx/>
                <a:latin typeface="+mn-lt"/>
                <a:ea typeface="+mn-ea"/>
                <a:cs typeface="+mn-cs"/>
              </a:rPr>
              <a:t>0 state.</a:t>
            </a: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it consist of two inverters 1 and 2.the output of 1</a:t>
            </a:r>
            <a:r>
              <a:rPr kumimoji="0" lang="en-US" sz="2400" b="0" i="0" u="none" strike="noStrike" kern="1200" cap="none" spc="0" normalizeH="0" baseline="30000" noProof="0" dirty="0">
                <a:ln>
                  <a:noFill/>
                </a:ln>
                <a:solidFill>
                  <a:schemeClr val="tx1"/>
                </a:solidFill>
                <a:effectLst/>
                <a:uLnTx/>
                <a:uFillTx/>
                <a:latin typeface="+mn-lt"/>
                <a:ea typeface="+mn-ea"/>
                <a:cs typeface="+mn-cs"/>
              </a:rPr>
              <a:t>st</a:t>
            </a:r>
            <a:r>
              <a:rPr kumimoji="0" lang="en-US" sz="2400" b="0" i="0" u="none" strike="noStrike" kern="1200" cap="none" spc="0" normalizeH="0" baseline="0" noProof="0" dirty="0">
                <a:ln>
                  <a:noFill/>
                </a:ln>
                <a:solidFill>
                  <a:schemeClr val="tx1"/>
                </a:solidFill>
                <a:effectLst/>
                <a:uLnTx/>
                <a:uFillTx/>
                <a:latin typeface="+mn-lt"/>
                <a:ea typeface="+mn-ea"/>
                <a:cs typeface="+mn-cs"/>
              </a:rPr>
              <a:t>  is connected to input of 2</a:t>
            </a:r>
            <a:r>
              <a:rPr kumimoji="0" lang="en-US" sz="2400" b="0" i="0" u="none" strike="noStrike" kern="1200" cap="none" spc="0" normalizeH="0" baseline="30000" noProof="0" dirty="0">
                <a:ln>
                  <a:noFill/>
                </a:ln>
                <a:solidFill>
                  <a:schemeClr val="tx1"/>
                </a:solidFill>
                <a:effectLst/>
                <a:uLnTx/>
                <a:uFillTx/>
                <a:latin typeface="+mn-lt"/>
                <a:ea typeface="+mn-ea"/>
                <a:cs typeface="+mn-cs"/>
              </a:rPr>
              <a:t>nd</a:t>
            </a:r>
            <a:r>
              <a:rPr kumimoji="0" lang="en-US" sz="2400" b="0" i="0" u="none" strike="noStrike" kern="1200" cap="none" spc="0" normalizeH="0" baseline="0" noProof="0" dirty="0">
                <a:ln>
                  <a:noFill/>
                </a:ln>
                <a:solidFill>
                  <a:schemeClr val="tx1"/>
                </a:solidFill>
                <a:effectLst/>
                <a:uLnTx/>
                <a:uFillTx/>
                <a:latin typeface="+mn-lt"/>
                <a:ea typeface="+mn-ea"/>
                <a:cs typeface="+mn-cs"/>
              </a:rPr>
              <a:t>  and output of 2</a:t>
            </a:r>
            <a:r>
              <a:rPr kumimoji="0" lang="en-US" sz="2400" b="0" i="0" u="none" strike="noStrike" kern="1200" cap="none" spc="0" normalizeH="0" baseline="30000" noProof="0" dirty="0">
                <a:ln>
                  <a:noFill/>
                </a:ln>
                <a:solidFill>
                  <a:schemeClr val="tx1"/>
                </a:solidFill>
                <a:effectLst/>
                <a:uLnTx/>
                <a:uFillTx/>
                <a:latin typeface="+mn-lt"/>
                <a:ea typeface="+mn-ea"/>
                <a:cs typeface="+mn-cs"/>
              </a:rPr>
              <a:t>nd</a:t>
            </a:r>
            <a:r>
              <a:rPr kumimoji="0" lang="en-US" sz="2400" b="0" i="0" u="none" strike="noStrike" kern="1200" cap="none" spc="0" normalizeH="0" baseline="0" noProof="0" dirty="0">
                <a:ln>
                  <a:noFill/>
                </a:ln>
                <a:solidFill>
                  <a:schemeClr val="tx1"/>
                </a:solidFill>
                <a:effectLst/>
                <a:uLnTx/>
                <a:uFillTx/>
                <a:latin typeface="+mn-lt"/>
                <a:ea typeface="+mn-ea"/>
                <a:cs typeface="+mn-cs"/>
              </a:rPr>
              <a:t>  is connected to input of 1</a:t>
            </a:r>
            <a:r>
              <a:rPr kumimoji="0" lang="en-US" sz="2400" b="0" i="0" u="none" strike="noStrike" kern="1200" cap="none" spc="0" normalizeH="0" baseline="30000" noProof="0" dirty="0">
                <a:ln>
                  <a:noFill/>
                </a:ln>
                <a:solidFill>
                  <a:schemeClr val="tx1"/>
                </a:solidFill>
                <a:effectLst/>
                <a:uLnTx/>
                <a:uFillTx/>
                <a:latin typeface="+mn-lt"/>
                <a:ea typeface="+mn-ea"/>
                <a:cs typeface="+mn-cs"/>
              </a:rPr>
              <a:t>st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248452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800" dirty="0"/>
              <a:t>Clock Signal</a:t>
            </a:r>
          </a:p>
        </p:txBody>
      </p:sp>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pic>
        <p:nvPicPr>
          <p:cNvPr id="6" name="Picture 2"/>
          <p:cNvPicPr>
            <a:picLocks noChangeAspect="1" noChangeArrowheads="1"/>
          </p:cNvPicPr>
          <p:nvPr/>
        </p:nvPicPr>
        <p:blipFill>
          <a:blip r:embed="rId2"/>
          <a:srcRect/>
          <a:stretch>
            <a:fillRect/>
          </a:stretch>
        </p:blipFill>
        <p:spPr bwMode="auto">
          <a:xfrm>
            <a:off x="1905000" y="1524000"/>
            <a:ext cx="4419600" cy="1918586"/>
          </a:xfrm>
          <a:prstGeom prst="rect">
            <a:avLst/>
          </a:prstGeom>
          <a:noFill/>
          <a:ln w="9525">
            <a:noFill/>
            <a:miter lim="800000"/>
            <a:headEnd/>
            <a:tailEnd/>
          </a:ln>
          <a:effectLst/>
        </p:spPr>
      </p:pic>
      <p:sp>
        <p:nvSpPr>
          <p:cNvPr id="8" name="TextBox 4"/>
          <p:cNvSpPr txBox="1"/>
          <p:nvPr/>
        </p:nvSpPr>
        <p:spPr>
          <a:xfrm>
            <a:off x="838200" y="3657599"/>
            <a:ext cx="9410700" cy="2308324"/>
          </a:xfrm>
          <a:prstGeom prst="rect">
            <a:avLst/>
          </a:prstGeom>
          <a:noFill/>
        </p:spPr>
        <p:txBody>
          <a:bodyPr wrap="square" rtlCol="0">
            <a:spAutoFit/>
          </a:bodyPr>
          <a:lstStyle/>
          <a:p>
            <a:pPr>
              <a:buFont typeface="Arial" pitchFamily="34" charset="0"/>
              <a:buChar char="•"/>
            </a:pPr>
            <a:r>
              <a:rPr lang="en-US" sz="2400" dirty="0"/>
              <a:t>This signal is called as timing signal</a:t>
            </a:r>
          </a:p>
          <a:p>
            <a:pPr>
              <a:buFont typeface="Arial" pitchFamily="34" charset="0"/>
              <a:buChar char="•"/>
            </a:pPr>
            <a:r>
              <a:rPr lang="en-US" sz="2400" dirty="0"/>
              <a:t>Every sequential circuit will have this timing signal applied as input signal</a:t>
            </a:r>
          </a:p>
          <a:p>
            <a:pPr>
              <a:buFont typeface="Arial" pitchFamily="34" charset="0"/>
              <a:buChar char="•"/>
            </a:pPr>
            <a:r>
              <a:rPr lang="en-US" sz="2400" dirty="0"/>
              <a:t>Clock signal is 50% duty cycle signal which means its ON time is equal to its OFF time.</a:t>
            </a:r>
          </a:p>
          <a:p>
            <a:pPr>
              <a:buFont typeface="Arial" pitchFamily="34" charset="0"/>
              <a:buChar char="•"/>
            </a:pPr>
            <a:r>
              <a:rPr lang="en-US" sz="2400" dirty="0"/>
              <a:t>This clock signal repeats itself after every T seconds hence clock frequency is f=1/T</a:t>
            </a:r>
          </a:p>
        </p:txBody>
      </p:sp>
    </p:spTree>
    <p:extLst>
      <p:ext uri="{BB962C8B-B14F-4D97-AF65-F5344CB8AC3E}">
        <p14:creationId xmlns:p14="http://schemas.microsoft.com/office/powerpoint/2010/main" val="4248452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800" dirty="0"/>
              <a:t>Basic(1Bit) memory cell</a:t>
            </a:r>
          </a:p>
        </p:txBody>
      </p:sp>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pic>
        <p:nvPicPr>
          <p:cNvPr id="6" name="Picture 2"/>
          <p:cNvPicPr>
            <a:picLocks noChangeAspect="1" noChangeArrowheads="1"/>
          </p:cNvPicPr>
          <p:nvPr/>
        </p:nvPicPr>
        <p:blipFill>
          <a:blip r:embed="rId2"/>
          <a:srcRect/>
          <a:stretch>
            <a:fillRect/>
          </a:stretch>
        </p:blipFill>
        <p:spPr bwMode="auto">
          <a:xfrm>
            <a:off x="3943350" y="1362075"/>
            <a:ext cx="2888230" cy="1386960"/>
          </a:xfrm>
          <a:prstGeom prst="rect">
            <a:avLst/>
          </a:prstGeom>
          <a:noFill/>
          <a:ln w="9525">
            <a:noFill/>
            <a:miter lim="800000"/>
            <a:headEnd/>
            <a:tailEnd/>
          </a:ln>
          <a:effectLst/>
        </p:spPr>
      </p:pic>
      <p:sp>
        <p:nvSpPr>
          <p:cNvPr id="8" name="TextBox 6"/>
          <p:cNvSpPr txBox="1"/>
          <p:nvPr/>
        </p:nvSpPr>
        <p:spPr>
          <a:xfrm>
            <a:off x="685800" y="2743199"/>
            <a:ext cx="10648950" cy="3970318"/>
          </a:xfrm>
          <a:prstGeom prst="rect">
            <a:avLst/>
          </a:prstGeom>
          <a:noFill/>
        </p:spPr>
        <p:txBody>
          <a:bodyPr wrap="square" rtlCol="0">
            <a:spAutoFit/>
          </a:bodyPr>
          <a:lstStyle/>
          <a:p>
            <a:pPr marL="342900" indent="-342900">
              <a:buFont typeface="+mj-lt"/>
              <a:buAutoNum type="arabicPeriod"/>
            </a:pPr>
            <a:r>
              <a:rPr lang="en-US" sz="2400" dirty="0"/>
              <a:t>The output Q and Q’ are always complementary.</a:t>
            </a:r>
          </a:p>
          <a:p>
            <a:pPr marL="342900" indent="-342900">
              <a:buFont typeface="+mj-lt"/>
              <a:buAutoNum type="arabicPeriod"/>
            </a:pPr>
            <a:r>
              <a:rPr lang="en-US" sz="2400" dirty="0"/>
              <a:t>The circuit has two stable state. one of them is  Q=1 and Q’=0 and it is called </a:t>
            </a:r>
            <a:r>
              <a:rPr lang="en-US" sz="2400" b="1" dirty="0"/>
              <a:t>set state or 1state.</a:t>
            </a:r>
          </a:p>
          <a:p>
            <a:pPr marL="342900" indent="-342900">
              <a:buFont typeface="+mj-lt"/>
              <a:buAutoNum type="arabicPeriod"/>
            </a:pPr>
            <a:r>
              <a:rPr lang="en-US" sz="2400" dirty="0"/>
              <a:t>Other sate is  Q=0 and Q’=1 and it is called </a:t>
            </a:r>
            <a:r>
              <a:rPr lang="en-US" sz="2400" b="1" dirty="0"/>
              <a:t>reset state  or  0 state.</a:t>
            </a:r>
          </a:p>
          <a:p>
            <a:pPr marL="342900" indent="-342900">
              <a:buFont typeface="+mj-lt"/>
              <a:buAutoNum type="arabicPeriod"/>
            </a:pPr>
            <a:endParaRPr lang="en-US" sz="2400" b="1" dirty="0"/>
          </a:p>
          <a:p>
            <a:pPr marL="342900" indent="-342900">
              <a:buFont typeface="+mj-lt"/>
              <a:buAutoNum type="arabicPeriod"/>
            </a:pPr>
            <a:endParaRPr lang="en-US" sz="2400" b="1" dirty="0"/>
          </a:p>
          <a:p>
            <a:pPr marL="342900" indent="-342900"/>
            <a:r>
              <a:rPr lang="en-US" sz="2400" b="1" u="sng" dirty="0"/>
              <a:t>if the circuit  is in set state it remain in that state and if it is in reset state then it will continue to be in reset state. This property of the circuit shows that it can store 1 bit of digital information therefore it is called as a1bit memory cell</a:t>
            </a:r>
          </a:p>
          <a:p>
            <a:pPr marL="342900" indent="-342900"/>
            <a:endParaRPr lang="en-US" b="1" dirty="0"/>
          </a:p>
          <a:p>
            <a:pPr marL="342900" indent="-342900"/>
            <a:r>
              <a:rPr lang="en-US" b="1" dirty="0"/>
              <a:t> </a:t>
            </a:r>
            <a:endParaRPr lang="en-US" dirty="0"/>
          </a:p>
        </p:txBody>
      </p:sp>
    </p:spTree>
    <p:extLst>
      <p:ext uri="{BB962C8B-B14F-4D97-AF65-F5344CB8AC3E}">
        <p14:creationId xmlns:p14="http://schemas.microsoft.com/office/powerpoint/2010/main" val="4248452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
        <p:nvSpPr>
          <p:cNvPr id="6" name="TextBox 3"/>
          <p:cNvSpPr txBox="1"/>
          <p:nvPr/>
        </p:nvSpPr>
        <p:spPr>
          <a:xfrm>
            <a:off x="819150" y="2171700"/>
            <a:ext cx="10010775" cy="2585323"/>
          </a:xfrm>
          <a:prstGeom prst="rect">
            <a:avLst/>
          </a:prstGeom>
          <a:noFill/>
        </p:spPr>
        <p:txBody>
          <a:bodyPr wrap="square" rtlCol="0">
            <a:spAutoFit/>
          </a:bodyPr>
          <a:lstStyle/>
          <a:p>
            <a:r>
              <a:rPr lang="en-US" sz="2400" dirty="0"/>
              <a:t>The information is latched in this circuit therefore this circuit is also called as Latch</a:t>
            </a:r>
          </a:p>
          <a:p>
            <a:endParaRPr lang="en-US" sz="2400" dirty="0"/>
          </a:p>
          <a:p>
            <a:r>
              <a:rPr lang="en-US" sz="2400" dirty="0"/>
              <a:t>The latches can be classified in to two types </a:t>
            </a:r>
          </a:p>
          <a:p>
            <a:pPr marL="342900" indent="-342900">
              <a:buFont typeface="+mj-lt"/>
              <a:buAutoNum type="arabicPeriod"/>
            </a:pPr>
            <a:r>
              <a:rPr lang="en-US" sz="2400" b="1" dirty="0"/>
              <a:t>SR latch using NOR gates</a:t>
            </a:r>
          </a:p>
          <a:p>
            <a:pPr marL="342900" indent="-342900">
              <a:buFont typeface="+mj-lt"/>
              <a:buAutoNum type="arabicPeriod"/>
            </a:pPr>
            <a:r>
              <a:rPr lang="en-US" sz="2400" b="1" dirty="0"/>
              <a:t>SR latch using NAND gates     </a:t>
            </a:r>
          </a:p>
          <a:p>
            <a:pPr marL="342900" indent="-342900">
              <a:buFont typeface="+mj-lt"/>
              <a:buAutoNum type="arabicPeriod"/>
            </a:pPr>
            <a:endParaRPr lang="en-US" dirty="0"/>
          </a:p>
        </p:txBody>
      </p:sp>
    </p:spTree>
    <p:extLst>
      <p:ext uri="{BB962C8B-B14F-4D97-AF65-F5344CB8AC3E}">
        <p14:creationId xmlns:p14="http://schemas.microsoft.com/office/powerpoint/2010/main" val="4248452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800" dirty="0"/>
              <a:t>RS latch using NOR gate</a:t>
            </a:r>
          </a:p>
        </p:txBody>
      </p:sp>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pic>
        <p:nvPicPr>
          <p:cNvPr id="6" name="Picture 4" descr="https://www.electronicshub.org/wp-content/uploads/2013/12/6.jpg"/>
          <p:cNvPicPr>
            <a:picLocks noChangeAspect="1" noChangeArrowheads="1"/>
          </p:cNvPicPr>
          <p:nvPr/>
        </p:nvPicPr>
        <p:blipFill>
          <a:blip r:embed="rId2"/>
          <a:srcRect/>
          <a:stretch>
            <a:fillRect/>
          </a:stretch>
        </p:blipFill>
        <p:spPr bwMode="auto">
          <a:xfrm>
            <a:off x="5334000" y="2057400"/>
            <a:ext cx="3324225" cy="1943101"/>
          </a:xfrm>
          <a:prstGeom prst="rect">
            <a:avLst/>
          </a:prstGeom>
          <a:noFill/>
        </p:spPr>
      </p:pic>
      <p:pic>
        <p:nvPicPr>
          <p:cNvPr id="8" name="Picture 6"/>
          <p:cNvPicPr>
            <a:picLocks noChangeAspect="1" noChangeArrowheads="1"/>
          </p:cNvPicPr>
          <p:nvPr/>
        </p:nvPicPr>
        <p:blipFill>
          <a:blip r:embed="rId3"/>
          <a:srcRect/>
          <a:stretch>
            <a:fillRect/>
          </a:stretch>
        </p:blipFill>
        <p:spPr bwMode="auto">
          <a:xfrm>
            <a:off x="838200" y="1981200"/>
            <a:ext cx="4229100" cy="2009775"/>
          </a:xfrm>
          <a:prstGeom prst="rect">
            <a:avLst/>
          </a:prstGeom>
          <a:noFill/>
          <a:ln w="9525">
            <a:noFill/>
            <a:miter lim="800000"/>
            <a:headEnd/>
            <a:tailEnd/>
          </a:ln>
          <a:effectLst/>
        </p:spPr>
      </p:pic>
      <p:sp>
        <p:nvSpPr>
          <p:cNvPr id="9" name="TextBox 4"/>
          <p:cNvSpPr txBox="1"/>
          <p:nvPr/>
        </p:nvSpPr>
        <p:spPr>
          <a:xfrm>
            <a:off x="1066800" y="4953000"/>
            <a:ext cx="9296400" cy="830997"/>
          </a:xfrm>
          <a:prstGeom prst="rect">
            <a:avLst/>
          </a:prstGeom>
          <a:noFill/>
        </p:spPr>
        <p:txBody>
          <a:bodyPr wrap="square" rtlCol="0">
            <a:spAutoFit/>
          </a:bodyPr>
          <a:lstStyle/>
          <a:p>
            <a:pPr>
              <a:buFont typeface="Arial" charset="0"/>
              <a:buChar char="•"/>
            </a:pPr>
            <a:r>
              <a:rPr lang="en-US" sz="2400" b="1" dirty="0"/>
              <a:t>NOR gate output goes to “0”when any one  input become high</a:t>
            </a:r>
          </a:p>
          <a:p>
            <a:pPr>
              <a:buFont typeface="Arial" charset="0"/>
              <a:buChar char="•"/>
            </a:pPr>
            <a:endParaRPr lang="en-US" sz="2400" dirty="0"/>
          </a:p>
        </p:txBody>
      </p:sp>
    </p:spTree>
    <p:extLst>
      <p:ext uri="{BB962C8B-B14F-4D97-AF65-F5344CB8AC3E}">
        <p14:creationId xmlns:p14="http://schemas.microsoft.com/office/powerpoint/2010/main" val="4248452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5400" dirty="0"/>
              <a:t>RS latch using NOR gate</a:t>
            </a:r>
          </a:p>
        </p:txBody>
      </p:sp>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
        <p:nvSpPr>
          <p:cNvPr id="6" name="TextBox 2"/>
          <p:cNvSpPr txBox="1"/>
          <p:nvPr/>
        </p:nvSpPr>
        <p:spPr>
          <a:xfrm>
            <a:off x="838199" y="1524000"/>
            <a:ext cx="9191625" cy="5232202"/>
          </a:xfrm>
          <a:prstGeom prst="rect">
            <a:avLst/>
          </a:prstGeom>
          <a:noFill/>
        </p:spPr>
        <p:txBody>
          <a:bodyPr wrap="square" rtlCol="0">
            <a:spAutoFit/>
          </a:bodyPr>
          <a:lstStyle/>
          <a:p>
            <a:pPr marL="342900" indent="-342900">
              <a:buAutoNum type="arabicPeriod"/>
            </a:pPr>
            <a:r>
              <a:rPr lang="en-US" sz="2000" b="1" dirty="0"/>
              <a:t>If S=0 and R=0</a:t>
            </a:r>
          </a:p>
          <a:p>
            <a:pPr marL="342900" indent="-342900"/>
            <a:r>
              <a:rPr lang="en-US" sz="2000" dirty="0"/>
              <a:t>       If 0’s are applied both S and R simultaneously the latch is in in </a:t>
            </a:r>
            <a:r>
              <a:rPr lang="en-US" sz="2000" b="1" dirty="0"/>
              <a:t>unchanged mode</a:t>
            </a:r>
            <a:r>
              <a:rPr lang="en-US" sz="2000" dirty="0"/>
              <a:t> state and retain the binary state previously stored in to it.</a:t>
            </a:r>
          </a:p>
          <a:p>
            <a:pPr marL="342900" indent="-342900">
              <a:buFont typeface="+mj-lt"/>
              <a:buAutoNum type="arabicPeriod" startAt="2"/>
            </a:pPr>
            <a:r>
              <a:rPr lang="en-US" sz="2000" b="1" dirty="0"/>
              <a:t>If S=0 and R=1</a:t>
            </a:r>
          </a:p>
          <a:p>
            <a:pPr marL="342900" indent="-342900"/>
            <a:r>
              <a:rPr lang="en-US" sz="2000" dirty="0"/>
              <a:t>       The output  of first NOR gate Q become 0.S is already 0 hence both input to Second NOR gate are 0 hence output      =1 . This called </a:t>
            </a:r>
            <a:r>
              <a:rPr lang="en-US" sz="2000" b="1" dirty="0"/>
              <a:t>Reset mode </a:t>
            </a:r>
            <a:r>
              <a:rPr lang="en-US" sz="2000" dirty="0"/>
              <a:t>of operation.</a:t>
            </a:r>
          </a:p>
          <a:p>
            <a:pPr marL="342900" indent="-342900">
              <a:buFont typeface="+mj-lt"/>
              <a:buAutoNum type="arabicPeriod" startAt="3"/>
            </a:pPr>
            <a:r>
              <a:rPr lang="en-US" sz="2000" b="1" dirty="0"/>
              <a:t>If S=1 and R=0</a:t>
            </a:r>
          </a:p>
          <a:p>
            <a:pPr marL="342900" indent="-342900"/>
            <a:r>
              <a:rPr lang="en-US" sz="2000" dirty="0"/>
              <a:t>       The output  of second NOR gate       become 0.R is already 0 hence both input to First NOR gate are 0 hence output  Q=1 . This called </a:t>
            </a:r>
            <a:r>
              <a:rPr lang="en-US" sz="2000" b="1" dirty="0"/>
              <a:t>set mode </a:t>
            </a:r>
            <a:r>
              <a:rPr lang="en-US" sz="2000" dirty="0"/>
              <a:t>of operation.</a:t>
            </a:r>
          </a:p>
          <a:p>
            <a:pPr marL="342900" indent="-342900">
              <a:buFont typeface="+mj-lt"/>
              <a:buAutoNum type="arabicPeriod" startAt="4"/>
            </a:pPr>
            <a:r>
              <a:rPr lang="en-US" sz="2000" dirty="0"/>
              <a:t> </a:t>
            </a:r>
            <a:r>
              <a:rPr lang="en-US" sz="2000" b="1" dirty="0"/>
              <a:t>If S=1 and R=1</a:t>
            </a:r>
          </a:p>
          <a:p>
            <a:pPr marL="342900" indent="-342900"/>
            <a:r>
              <a:rPr lang="en-US" sz="2000" dirty="0"/>
              <a:t>        if 1 is applied to the both gate input simultaneously then the output of both NOR gate will try to become 0 at he same time. this is not acceptable because both output should be complementary to each other. therefore this state should be avoided. So latch is in </a:t>
            </a:r>
            <a:r>
              <a:rPr lang="en-US" sz="2000" b="1" dirty="0"/>
              <a:t>forbidden mode.</a:t>
            </a:r>
          </a:p>
          <a:p>
            <a:pPr marL="342900" indent="-342900">
              <a:buFont typeface="+mj-lt"/>
              <a:buAutoNum type="arabicPeriod" startAt="3"/>
            </a:pPr>
            <a:endParaRPr lang="en-US" dirty="0"/>
          </a:p>
          <a:p>
            <a:pPr marL="342900" indent="-342900"/>
            <a:endParaRPr lang="en-US" b="1" dirty="0"/>
          </a:p>
          <a:p>
            <a:pPr marL="342900" indent="-342900"/>
            <a:endParaRPr lang="en-US" dirty="0"/>
          </a:p>
        </p:txBody>
      </p:sp>
      <p:pic>
        <p:nvPicPr>
          <p:cNvPr id="8" name="Picture 2"/>
          <p:cNvPicPr>
            <a:picLocks noChangeAspect="1" noChangeArrowheads="1"/>
          </p:cNvPicPr>
          <p:nvPr/>
        </p:nvPicPr>
        <p:blipFill>
          <a:blip r:embed="rId2"/>
          <a:srcRect/>
          <a:stretch>
            <a:fillRect/>
          </a:stretch>
        </p:blipFill>
        <p:spPr bwMode="auto">
          <a:xfrm>
            <a:off x="3604558" y="2962275"/>
            <a:ext cx="214968" cy="323850"/>
          </a:xfrm>
          <a:prstGeom prst="rect">
            <a:avLst/>
          </a:prstGeom>
          <a:noFill/>
          <a:ln w="9525">
            <a:noFill/>
            <a:miter lim="800000"/>
            <a:headEnd/>
            <a:tailEnd/>
          </a:ln>
          <a:effectLst/>
        </p:spPr>
      </p:pic>
      <p:pic>
        <p:nvPicPr>
          <p:cNvPr id="9" name="Picture 2"/>
          <p:cNvPicPr>
            <a:picLocks noChangeAspect="1" noChangeArrowheads="1"/>
          </p:cNvPicPr>
          <p:nvPr/>
        </p:nvPicPr>
        <p:blipFill>
          <a:blip r:embed="rId2"/>
          <a:srcRect/>
          <a:stretch>
            <a:fillRect/>
          </a:stretch>
        </p:blipFill>
        <p:spPr bwMode="auto">
          <a:xfrm>
            <a:off x="4371975" y="3552825"/>
            <a:ext cx="247650" cy="295603"/>
          </a:xfrm>
          <a:prstGeom prst="rect">
            <a:avLst/>
          </a:prstGeom>
          <a:noFill/>
          <a:ln w="9525">
            <a:noFill/>
            <a:miter lim="800000"/>
            <a:headEnd/>
            <a:tailEnd/>
          </a:ln>
          <a:effectLst/>
        </p:spPr>
      </p:pic>
    </p:spTree>
    <p:extLst>
      <p:ext uri="{BB962C8B-B14F-4D97-AF65-F5344CB8AC3E}">
        <p14:creationId xmlns:p14="http://schemas.microsoft.com/office/powerpoint/2010/main" val="4248452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
        <p:nvSpPr>
          <p:cNvPr id="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mj-lt"/>
                <a:ea typeface="+mj-ea"/>
                <a:cs typeface="+mj-cs"/>
              </a:rPr>
              <a:t>RS latch using NAND gate</a:t>
            </a:r>
          </a:p>
        </p:txBody>
      </p:sp>
      <p:pic>
        <p:nvPicPr>
          <p:cNvPr id="8" name="Picture 2"/>
          <p:cNvPicPr>
            <a:picLocks noChangeAspect="1" noChangeArrowheads="1"/>
          </p:cNvPicPr>
          <p:nvPr/>
        </p:nvPicPr>
        <p:blipFill>
          <a:blip r:embed="rId2"/>
          <a:srcRect/>
          <a:stretch>
            <a:fillRect/>
          </a:stretch>
        </p:blipFill>
        <p:spPr bwMode="auto">
          <a:xfrm>
            <a:off x="1219200" y="1371599"/>
            <a:ext cx="8029575" cy="3467639"/>
          </a:xfrm>
          <a:prstGeom prst="rect">
            <a:avLst/>
          </a:prstGeom>
          <a:noFill/>
          <a:ln w="9525">
            <a:noFill/>
            <a:miter lim="800000"/>
            <a:headEnd/>
            <a:tailEnd/>
          </a:ln>
          <a:effectLst/>
        </p:spPr>
      </p:pic>
      <p:sp>
        <p:nvSpPr>
          <p:cNvPr id="9" name="TextBox 3"/>
          <p:cNvSpPr txBox="1"/>
          <p:nvPr/>
        </p:nvSpPr>
        <p:spPr>
          <a:xfrm>
            <a:off x="1476374" y="5153025"/>
            <a:ext cx="9020175" cy="830997"/>
          </a:xfrm>
          <a:prstGeom prst="rect">
            <a:avLst/>
          </a:prstGeom>
          <a:noFill/>
        </p:spPr>
        <p:txBody>
          <a:bodyPr wrap="square" rtlCol="0">
            <a:spAutoFit/>
          </a:bodyPr>
          <a:lstStyle/>
          <a:p>
            <a:pPr>
              <a:buFont typeface="Arial" pitchFamily="34" charset="0"/>
              <a:buChar char="•"/>
            </a:pPr>
            <a:r>
              <a:rPr lang="en-US" sz="2400" b="1" dirty="0"/>
              <a:t>When any one input of a NAND gate becomes 0,its output is forced to 1</a:t>
            </a:r>
          </a:p>
        </p:txBody>
      </p:sp>
    </p:spTree>
    <p:extLst>
      <p:ext uri="{BB962C8B-B14F-4D97-AF65-F5344CB8AC3E}">
        <p14:creationId xmlns:p14="http://schemas.microsoft.com/office/powerpoint/2010/main" val="4248452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
        <p:nvSpPr>
          <p:cNvPr id="6" name="Title 1"/>
          <p:cNvSpPr>
            <a:spLocks noGrp="1"/>
          </p:cNvSpPr>
          <p:nvPr>
            <p:ph type="title"/>
          </p:nvPr>
        </p:nvSpPr>
        <p:spPr>
          <a:xfrm>
            <a:off x="457200" y="274638"/>
            <a:ext cx="8229600" cy="1143000"/>
          </a:xfrm>
        </p:spPr>
        <p:txBody>
          <a:bodyPr>
            <a:normAutofit/>
          </a:bodyPr>
          <a:lstStyle/>
          <a:p>
            <a:pPr algn="l"/>
            <a:r>
              <a:rPr lang="en-US" sz="4800" dirty="0"/>
              <a:t>RS latch using NAND gate</a:t>
            </a:r>
          </a:p>
        </p:txBody>
      </p:sp>
      <p:sp>
        <p:nvSpPr>
          <p:cNvPr id="8" name="TextBox 2"/>
          <p:cNvSpPr txBox="1"/>
          <p:nvPr/>
        </p:nvSpPr>
        <p:spPr>
          <a:xfrm>
            <a:off x="838199" y="1752601"/>
            <a:ext cx="9020175" cy="5016758"/>
          </a:xfrm>
          <a:prstGeom prst="rect">
            <a:avLst/>
          </a:prstGeom>
          <a:noFill/>
        </p:spPr>
        <p:txBody>
          <a:bodyPr wrap="square" rtlCol="0">
            <a:spAutoFit/>
          </a:bodyPr>
          <a:lstStyle/>
          <a:p>
            <a:pPr marL="342900" indent="-342900">
              <a:buAutoNum type="arabicPeriod"/>
            </a:pPr>
            <a:r>
              <a:rPr lang="en-US" sz="2000" b="1" dirty="0"/>
              <a:t>If S=0 and R=0</a:t>
            </a:r>
          </a:p>
          <a:p>
            <a:pPr marL="342900" indent="-342900"/>
            <a:r>
              <a:rPr lang="en-US" sz="2000" dirty="0"/>
              <a:t>       If 0’s are applied both S and R simultaneously then Q and  l  both will be forced to be 1. this is undetermined state and should be avoided. This is also called as race condition.</a:t>
            </a:r>
          </a:p>
          <a:p>
            <a:pPr marL="342900" indent="-342900">
              <a:buFont typeface="+mj-lt"/>
              <a:buAutoNum type="arabicPeriod" startAt="2"/>
            </a:pPr>
            <a:r>
              <a:rPr lang="en-US" sz="2000" b="1" dirty="0"/>
              <a:t>If S=0 and R=1</a:t>
            </a:r>
          </a:p>
          <a:p>
            <a:pPr marL="342900" indent="-342900"/>
            <a:r>
              <a:rPr lang="en-US" sz="2000" dirty="0"/>
              <a:t>      S=0 forces     =1 hence both input to first NAND gate are 1. so Q=0.This called </a:t>
            </a:r>
            <a:r>
              <a:rPr lang="en-US" sz="2000" b="1" dirty="0"/>
              <a:t>Reset condition</a:t>
            </a:r>
            <a:r>
              <a:rPr lang="en-US" sz="2000" dirty="0"/>
              <a:t>.</a:t>
            </a:r>
          </a:p>
          <a:p>
            <a:pPr marL="342900" indent="-342900">
              <a:buFont typeface="+mj-lt"/>
              <a:buAutoNum type="arabicPeriod" startAt="3"/>
            </a:pPr>
            <a:r>
              <a:rPr lang="en-US" sz="2000" b="1" dirty="0"/>
              <a:t>If S=1 and R=0</a:t>
            </a:r>
          </a:p>
          <a:p>
            <a:pPr marL="342900" indent="-342900"/>
            <a:r>
              <a:rPr lang="en-US" sz="2000" dirty="0"/>
              <a:t>       since  R=0, Q is forced to 1nhence both input to Second NAND gate are 1 hence     =0. This called </a:t>
            </a:r>
            <a:r>
              <a:rPr lang="en-US" sz="2000" b="1" dirty="0"/>
              <a:t>set mode </a:t>
            </a:r>
            <a:r>
              <a:rPr lang="en-US" sz="2000" dirty="0"/>
              <a:t>of operation.</a:t>
            </a:r>
          </a:p>
          <a:p>
            <a:pPr marL="342900" indent="-342900">
              <a:buFont typeface="+mj-lt"/>
              <a:buAutoNum type="arabicPeriod" startAt="4"/>
            </a:pPr>
            <a:r>
              <a:rPr lang="en-US" sz="2000" dirty="0"/>
              <a:t> </a:t>
            </a:r>
            <a:r>
              <a:rPr lang="en-US" sz="2000" b="1" dirty="0"/>
              <a:t>If S=1 and R=1</a:t>
            </a:r>
          </a:p>
          <a:p>
            <a:pPr marL="342900" indent="-342900"/>
            <a:r>
              <a:rPr lang="en-US" sz="2000" dirty="0"/>
              <a:t>        if 1 is applied to the both gate input simultaneously then the output of both NAND gate will not change .latch is in </a:t>
            </a:r>
            <a:r>
              <a:rPr lang="en-US" sz="2000" b="1" dirty="0"/>
              <a:t>Unchanged mode.</a:t>
            </a:r>
          </a:p>
          <a:p>
            <a:pPr marL="342900" indent="-342900">
              <a:buFont typeface="+mj-lt"/>
              <a:buAutoNum type="arabicPeriod" startAt="3"/>
            </a:pPr>
            <a:endParaRPr lang="en-US" sz="2000" dirty="0"/>
          </a:p>
          <a:p>
            <a:pPr marL="342900" indent="-342900"/>
            <a:endParaRPr lang="en-US" sz="2000" b="1" dirty="0"/>
          </a:p>
          <a:p>
            <a:pPr marL="342900" indent="-342900"/>
            <a:endParaRPr lang="en-US" sz="2000" dirty="0"/>
          </a:p>
        </p:txBody>
      </p:sp>
    </p:spTree>
    <p:extLst>
      <p:ext uri="{BB962C8B-B14F-4D97-AF65-F5344CB8AC3E}">
        <p14:creationId xmlns:p14="http://schemas.microsoft.com/office/powerpoint/2010/main" val="4248452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3A951-C5FD-0743-AFAF-DC4F073E8038}"/>
              </a:ext>
            </a:extLst>
          </p:cNvPr>
          <p:cNvSpPr>
            <a:spLocks noGrp="1"/>
          </p:cNvSpPr>
          <p:nvPr>
            <p:ph type="title"/>
          </p:nvPr>
        </p:nvSpPr>
        <p:spPr>
          <a:xfrm>
            <a:off x="3581400" y="0"/>
            <a:ext cx="4432300" cy="685800"/>
          </a:xfrm>
        </p:spPr>
        <p:txBody>
          <a:bodyPr>
            <a:normAutofit fontScale="90000"/>
          </a:bodyPr>
          <a:lstStyle/>
          <a:p>
            <a:pPr algn="ctr"/>
            <a:r>
              <a:rPr lang="en-US" dirty="0"/>
              <a:t>Course Contents</a:t>
            </a:r>
          </a:p>
        </p:txBody>
      </p:sp>
      <p:sp>
        <p:nvSpPr>
          <p:cNvPr id="4" name="Content Placeholder 3">
            <a:extLst>
              <a:ext uri="{FF2B5EF4-FFF2-40B4-BE49-F238E27FC236}">
                <a16:creationId xmlns:a16="http://schemas.microsoft.com/office/drawing/2014/main" id="{3AEDA430-FF80-3344-B68F-AECB992324F6}"/>
              </a:ext>
            </a:extLst>
          </p:cNvPr>
          <p:cNvSpPr>
            <a:spLocks noGrp="1"/>
          </p:cNvSpPr>
          <p:nvPr>
            <p:ph idx="1"/>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pic>
        <p:nvPicPr>
          <p:cNvPr id="10" name="Picture 7">
            <a:extLst>
              <a:ext uri="{FF2B5EF4-FFF2-40B4-BE49-F238E27FC236}">
                <a16:creationId xmlns:a16="http://schemas.microsoft.com/office/drawing/2014/main" id="{A85B73DF-2274-5C49-B7FA-56A22FE3E31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bwMode="auto">
          <a:xfrm>
            <a:off x="10719646" y="0"/>
            <a:ext cx="1417495" cy="164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981816" y="692541"/>
            <a:ext cx="9737830" cy="5599508"/>
          </a:xfrm>
          <a:prstGeom prst="rect">
            <a:avLst/>
          </a:prstGeom>
          <a:noFill/>
          <a:ln w="9525">
            <a:noFill/>
            <a:miter lim="800000"/>
            <a:headEnd/>
            <a:tailEnd/>
          </a:ln>
          <a:effectLst/>
        </p:spPr>
      </p:pic>
    </p:spTree>
    <p:extLst>
      <p:ext uri="{BB962C8B-B14F-4D97-AF65-F5344CB8AC3E}">
        <p14:creationId xmlns:p14="http://schemas.microsoft.com/office/powerpoint/2010/main" val="2485198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
        <p:nvSpPr>
          <p:cNvPr id="6" name="Title 1"/>
          <p:cNvSpPr>
            <a:spLocks noGrp="1"/>
          </p:cNvSpPr>
          <p:nvPr>
            <p:ph type="title"/>
          </p:nvPr>
        </p:nvSpPr>
        <p:spPr>
          <a:xfrm>
            <a:off x="457200" y="274638"/>
            <a:ext cx="8229600" cy="1143000"/>
          </a:xfrm>
        </p:spPr>
        <p:txBody>
          <a:bodyPr>
            <a:normAutofit/>
          </a:bodyPr>
          <a:lstStyle/>
          <a:p>
            <a:pPr algn="l"/>
            <a:r>
              <a:rPr lang="en-US" sz="4800" dirty="0"/>
              <a:t>Triggering methods</a:t>
            </a:r>
          </a:p>
        </p:txBody>
      </p:sp>
      <p:sp>
        <p:nvSpPr>
          <p:cNvPr id="8" name="TextBox 2"/>
          <p:cNvSpPr txBox="1"/>
          <p:nvPr/>
        </p:nvSpPr>
        <p:spPr>
          <a:xfrm>
            <a:off x="609599" y="1828800"/>
            <a:ext cx="10277475" cy="2769989"/>
          </a:xfrm>
          <a:prstGeom prst="rect">
            <a:avLst/>
          </a:prstGeom>
          <a:noFill/>
        </p:spPr>
        <p:txBody>
          <a:bodyPr wrap="square" rtlCol="0">
            <a:spAutoFit/>
          </a:bodyPr>
          <a:lstStyle/>
          <a:p>
            <a:r>
              <a:rPr lang="en-US" sz="2400" dirty="0"/>
              <a:t>The result of Latches and flip flop s responding the clock input is called a clock pulse triggering. </a:t>
            </a:r>
          </a:p>
          <a:p>
            <a:r>
              <a:rPr lang="en-US" sz="2400" dirty="0"/>
              <a:t>Which is mainly of two types </a:t>
            </a:r>
          </a:p>
          <a:p>
            <a:pPr marL="342900" indent="-342900">
              <a:buFont typeface="+mj-lt"/>
              <a:buAutoNum type="arabicPeriod"/>
            </a:pPr>
            <a:r>
              <a:rPr lang="en-US" sz="2400" dirty="0"/>
              <a:t>Edge triggering</a:t>
            </a:r>
          </a:p>
          <a:p>
            <a:pPr marL="342900" indent="-342900">
              <a:buFont typeface="+mj-lt"/>
              <a:buAutoNum type="arabicPeriod"/>
            </a:pPr>
            <a:r>
              <a:rPr lang="en-US" sz="2400" dirty="0"/>
              <a:t>Level triggering</a:t>
            </a:r>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4248452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
        <p:nvSpPr>
          <p:cNvPr id="6" name="Title 1"/>
          <p:cNvSpPr>
            <a:spLocks noGrp="1"/>
          </p:cNvSpPr>
          <p:nvPr>
            <p:ph type="title"/>
          </p:nvPr>
        </p:nvSpPr>
        <p:spPr>
          <a:xfrm>
            <a:off x="457200" y="274638"/>
            <a:ext cx="8229600" cy="1143000"/>
          </a:xfrm>
        </p:spPr>
        <p:txBody>
          <a:bodyPr>
            <a:noAutofit/>
          </a:bodyPr>
          <a:lstStyle/>
          <a:p>
            <a:pPr algn="l"/>
            <a:r>
              <a:rPr lang="en-US" sz="4800" dirty="0"/>
              <a:t>1.Edge triggering</a:t>
            </a:r>
            <a:br>
              <a:rPr lang="en-US" sz="4800" dirty="0"/>
            </a:br>
            <a:endParaRPr lang="en-US" sz="4800" dirty="0"/>
          </a:p>
        </p:txBody>
      </p:sp>
      <p:sp>
        <p:nvSpPr>
          <p:cNvPr id="8" name="TextBox 2"/>
          <p:cNvSpPr txBox="1"/>
          <p:nvPr/>
        </p:nvSpPr>
        <p:spPr>
          <a:xfrm>
            <a:off x="838199" y="1371600"/>
            <a:ext cx="9591675" cy="6555641"/>
          </a:xfrm>
          <a:prstGeom prst="rect">
            <a:avLst/>
          </a:prstGeom>
          <a:noFill/>
        </p:spPr>
        <p:txBody>
          <a:bodyPr wrap="square" rtlCol="0">
            <a:spAutoFit/>
          </a:bodyPr>
          <a:lstStyle/>
          <a:p>
            <a:pPr>
              <a:buFont typeface="Arial" pitchFamily="34" charset="0"/>
              <a:buChar char="•"/>
            </a:pPr>
            <a:r>
              <a:rPr lang="en-US" sz="2400" dirty="0"/>
              <a:t>The flip-flops which change their outputs only to corresponding to the positive (rising)or negative(falling) edge of the clock input of clock input are called as edge triggering.</a:t>
            </a:r>
          </a:p>
          <a:p>
            <a:pPr>
              <a:buFont typeface="Arial" pitchFamily="34" charset="0"/>
              <a:buChar char="•"/>
            </a:pPr>
            <a:r>
              <a:rPr lang="en-US" sz="2400" b="1" dirty="0"/>
              <a:t>Types-</a:t>
            </a:r>
          </a:p>
          <a:p>
            <a:r>
              <a:rPr lang="en-US" sz="2400" b="1" dirty="0"/>
              <a:t>  </a:t>
            </a:r>
            <a:r>
              <a:rPr lang="en-US" sz="2400" b="1" dirty="0" err="1"/>
              <a:t>i</a:t>
            </a:r>
            <a:r>
              <a:rPr lang="en-US" sz="2400" b="1" dirty="0"/>
              <a:t>. Positive edge triggering-</a:t>
            </a:r>
            <a:r>
              <a:rPr lang="en-US" sz="2400" dirty="0"/>
              <a:t>these flip-flop allow its outputs to change in responses to its inputs only at the instants corresponding to the rising edges of clock.</a:t>
            </a:r>
          </a:p>
          <a:p>
            <a:endParaRPr lang="en-US" sz="2400" dirty="0"/>
          </a:p>
          <a:p>
            <a:endParaRPr lang="en-US" sz="2400" dirty="0"/>
          </a:p>
          <a:p>
            <a:endParaRPr lang="en-US" sz="2400"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r>
              <a:rPr lang="en-US" b="1" dirty="0"/>
              <a:t> </a:t>
            </a:r>
            <a:endParaRPr lang="en-US" dirty="0"/>
          </a:p>
        </p:txBody>
      </p:sp>
      <p:pic>
        <p:nvPicPr>
          <p:cNvPr id="9" name="Picture 2"/>
          <p:cNvPicPr>
            <a:picLocks noChangeAspect="1" noChangeArrowheads="1"/>
          </p:cNvPicPr>
          <p:nvPr/>
        </p:nvPicPr>
        <p:blipFill>
          <a:blip r:embed="rId2"/>
          <a:srcRect/>
          <a:stretch>
            <a:fillRect/>
          </a:stretch>
        </p:blipFill>
        <p:spPr bwMode="auto">
          <a:xfrm>
            <a:off x="4430821" y="4091964"/>
            <a:ext cx="3036779" cy="2123622"/>
          </a:xfrm>
          <a:prstGeom prst="rect">
            <a:avLst/>
          </a:prstGeom>
          <a:noFill/>
          <a:ln w="9525">
            <a:noFill/>
            <a:miter lim="800000"/>
            <a:headEnd/>
            <a:tailEnd/>
          </a:ln>
          <a:effectLst/>
        </p:spPr>
      </p:pic>
    </p:spTree>
    <p:extLst>
      <p:ext uri="{BB962C8B-B14F-4D97-AF65-F5344CB8AC3E}">
        <p14:creationId xmlns:p14="http://schemas.microsoft.com/office/powerpoint/2010/main" val="4248452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
        <p:nvSpPr>
          <p:cNvPr id="6" name="Content Placeholder 3"/>
          <p:cNvSpPr txBox="1">
            <a:spLocks/>
          </p:cNvSpPr>
          <p:nvPr/>
        </p:nvSpPr>
        <p:spPr>
          <a:xfrm>
            <a:off x="380999" y="228600"/>
            <a:ext cx="10315575" cy="6324600"/>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dirty="0"/>
              <a:t>ii</a:t>
            </a:r>
            <a:r>
              <a:rPr kumimoji="0" lang="en-US" sz="2800" b="1" i="0" u="none" strike="noStrike" kern="1200" cap="none" spc="0" normalizeH="0" baseline="0" noProof="0" dirty="0">
                <a:ln>
                  <a:noFill/>
                </a:ln>
                <a:solidFill>
                  <a:schemeClr val="tx1"/>
                </a:solidFill>
                <a:effectLst/>
                <a:uLnTx/>
                <a:uFillTx/>
                <a:latin typeface="+mn-lt"/>
                <a:ea typeface="+mn-ea"/>
                <a:cs typeface="+mn-cs"/>
              </a:rPr>
              <a:t>. </a:t>
            </a:r>
            <a:r>
              <a:rPr kumimoji="0" lang="en-US" sz="2400" b="1" i="0" u="none" strike="noStrike" kern="1200" cap="none" spc="0" normalizeH="0" baseline="0" noProof="0" dirty="0">
                <a:ln>
                  <a:noFill/>
                </a:ln>
                <a:solidFill>
                  <a:schemeClr val="tx1"/>
                </a:solidFill>
                <a:effectLst/>
                <a:uLnTx/>
                <a:uFillTx/>
                <a:latin typeface="+mn-lt"/>
                <a:ea typeface="+mn-ea"/>
                <a:cs typeface="+mn-cs"/>
              </a:rPr>
              <a:t>Negative edge triggering- </a:t>
            </a:r>
            <a:r>
              <a:rPr kumimoji="0" lang="en-US" sz="2400" b="0" i="0" u="none" strike="noStrike" kern="1200" cap="none" spc="0" normalizeH="0" baseline="0" noProof="0" dirty="0">
                <a:ln>
                  <a:noFill/>
                </a:ln>
                <a:solidFill>
                  <a:schemeClr val="tx1"/>
                </a:solidFill>
                <a:effectLst/>
                <a:uLnTx/>
                <a:uFillTx/>
                <a:latin typeface="+mn-lt"/>
                <a:ea typeface="+mn-ea"/>
                <a:cs typeface="+mn-cs"/>
              </a:rPr>
              <a:t>these flip-flop allow its outputs to change in responses to its inputs only at the instants corresponding to the falling edges of clock.</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4"/>
          <p:cNvPicPr>
            <a:picLocks noChangeAspect="1" noChangeArrowheads="1"/>
          </p:cNvPicPr>
          <p:nvPr/>
        </p:nvPicPr>
        <p:blipFill>
          <a:blip r:embed="rId2"/>
          <a:srcRect/>
          <a:stretch>
            <a:fillRect/>
          </a:stretch>
        </p:blipFill>
        <p:spPr bwMode="auto">
          <a:xfrm>
            <a:off x="2676524" y="2105024"/>
            <a:ext cx="3867150" cy="2647950"/>
          </a:xfrm>
          <a:prstGeom prst="rect">
            <a:avLst/>
          </a:prstGeom>
          <a:noFill/>
          <a:ln w="9525">
            <a:noFill/>
            <a:miter lim="800000"/>
            <a:headEnd/>
            <a:tailEnd/>
          </a:ln>
          <a:effectLst/>
        </p:spPr>
      </p:pic>
    </p:spTree>
    <p:extLst>
      <p:ext uri="{BB962C8B-B14F-4D97-AF65-F5344CB8AC3E}">
        <p14:creationId xmlns:p14="http://schemas.microsoft.com/office/powerpoint/2010/main" val="4248452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
        <p:nvSpPr>
          <p:cNvPr id="6" name="Title 1"/>
          <p:cNvSpPr>
            <a:spLocks noGrp="1"/>
          </p:cNvSpPr>
          <p:nvPr>
            <p:ph type="title"/>
          </p:nvPr>
        </p:nvSpPr>
        <p:spPr>
          <a:xfrm>
            <a:off x="457200" y="274638"/>
            <a:ext cx="8229600" cy="1143000"/>
          </a:xfrm>
        </p:spPr>
        <p:txBody>
          <a:bodyPr>
            <a:normAutofit/>
          </a:bodyPr>
          <a:lstStyle/>
          <a:p>
            <a:pPr algn="l"/>
            <a:r>
              <a:rPr lang="en-US" sz="4800" dirty="0"/>
              <a:t>2.Level triggering</a:t>
            </a:r>
          </a:p>
        </p:txBody>
      </p:sp>
      <p:sp>
        <p:nvSpPr>
          <p:cNvPr id="8" name="Content Placeholder 2"/>
          <p:cNvSpPr txBox="1">
            <a:spLocks/>
          </p:cNvSpPr>
          <p:nvPr/>
        </p:nvSpPr>
        <p:spPr>
          <a:xfrm>
            <a:off x="457200" y="1600200"/>
            <a:ext cx="10248900" cy="4525963"/>
          </a:xfrm>
          <a:prstGeom prst="rect">
            <a:avLst/>
          </a:prstGeo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dirty="0"/>
              <a:t>i</a:t>
            </a:r>
            <a:r>
              <a:rPr kumimoji="0" lang="en-US" sz="2800" b="1" i="0" u="none" strike="noStrike" kern="1200" cap="none" spc="0" normalizeH="0" baseline="0" noProof="0" dirty="0">
                <a:ln>
                  <a:noFill/>
                </a:ln>
                <a:solidFill>
                  <a:schemeClr val="tx1"/>
                </a:solidFill>
                <a:effectLst/>
                <a:uLnTx/>
                <a:uFillTx/>
                <a:latin typeface="+mn-lt"/>
                <a:ea typeface="+mn-ea"/>
                <a:cs typeface="+mn-cs"/>
              </a:rPr>
              <a:t>.Positive Level triggering-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    If outputs of a flip-flop responds to the input changes only when clock inputs at HIGH (1) is called positive level triggering.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3"/>
          <p:cNvPicPr>
            <a:picLocks noChangeAspect="1" noChangeArrowheads="1"/>
          </p:cNvPicPr>
          <p:nvPr/>
        </p:nvPicPr>
        <p:blipFill>
          <a:blip r:embed="rId2"/>
          <a:srcRect/>
          <a:stretch>
            <a:fillRect/>
          </a:stretch>
        </p:blipFill>
        <p:spPr bwMode="auto">
          <a:xfrm>
            <a:off x="3228975" y="3314700"/>
            <a:ext cx="3657600" cy="2612571"/>
          </a:xfrm>
          <a:prstGeom prst="rect">
            <a:avLst/>
          </a:prstGeom>
          <a:noFill/>
          <a:ln w="9525">
            <a:noFill/>
            <a:miter lim="800000"/>
            <a:headEnd/>
            <a:tailEnd/>
          </a:ln>
          <a:effectLst/>
        </p:spPr>
      </p:pic>
    </p:spTree>
    <p:extLst>
      <p:ext uri="{BB962C8B-B14F-4D97-AF65-F5344CB8AC3E}">
        <p14:creationId xmlns:p14="http://schemas.microsoft.com/office/powerpoint/2010/main" val="4248452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
        <p:nvSpPr>
          <p:cNvPr id="6" name="Rectangle 4"/>
          <p:cNvSpPr/>
          <p:nvPr/>
        </p:nvSpPr>
        <p:spPr>
          <a:xfrm>
            <a:off x="609600" y="685800"/>
            <a:ext cx="7543800" cy="954107"/>
          </a:xfrm>
          <a:prstGeom prst="rect">
            <a:avLst/>
          </a:prstGeom>
        </p:spPr>
        <p:txBody>
          <a:bodyPr wrap="square">
            <a:spAutoFit/>
          </a:bodyPr>
          <a:lstStyle/>
          <a:p>
            <a:pPr>
              <a:buNone/>
            </a:pPr>
            <a:r>
              <a:rPr lang="en-US" sz="2400" dirty="0"/>
              <a:t>ii. Negative Level triggering</a:t>
            </a:r>
          </a:p>
          <a:p>
            <a:pPr>
              <a:buNone/>
            </a:pPr>
            <a:endParaRPr lang="en-US" sz="3200" dirty="0"/>
          </a:p>
        </p:txBody>
      </p:sp>
      <p:sp>
        <p:nvSpPr>
          <p:cNvPr id="8" name="Rectangle 6"/>
          <p:cNvSpPr/>
          <p:nvPr/>
        </p:nvSpPr>
        <p:spPr>
          <a:xfrm>
            <a:off x="1200150" y="1647825"/>
            <a:ext cx="9658350" cy="1107996"/>
          </a:xfrm>
          <a:prstGeom prst="rect">
            <a:avLst/>
          </a:prstGeom>
        </p:spPr>
        <p:txBody>
          <a:bodyPr wrap="square">
            <a:spAutoFit/>
          </a:bodyPr>
          <a:lstStyle/>
          <a:p>
            <a:endParaRPr lang="en-US" dirty="0"/>
          </a:p>
          <a:p>
            <a:r>
              <a:rPr lang="en-US" sz="2400" dirty="0"/>
              <a:t>If outputs of a flip-flop responds to the input changes only when clock inputs at LOW(0) is called negative level triggering</a:t>
            </a:r>
          </a:p>
        </p:txBody>
      </p:sp>
      <p:pic>
        <p:nvPicPr>
          <p:cNvPr id="9" name="Picture 2"/>
          <p:cNvPicPr>
            <a:picLocks noChangeAspect="1" noChangeArrowheads="1"/>
          </p:cNvPicPr>
          <p:nvPr/>
        </p:nvPicPr>
        <p:blipFill>
          <a:blip r:embed="rId2"/>
          <a:srcRect/>
          <a:stretch>
            <a:fillRect/>
          </a:stretch>
        </p:blipFill>
        <p:spPr bwMode="auto">
          <a:xfrm>
            <a:off x="2324100" y="2819400"/>
            <a:ext cx="4419600" cy="3042478"/>
          </a:xfrm>
          <a:prstGeom prst="rect">
            <a:avLst/>
          </a:prstGeom>
          <a:noFill/>
          <a:ln w="9525">
            <a:noFill/>
            <a:miter lim="800000"/>
            <a:headEnd/>
            <a:tailEnd/>
          </a:ln>
          <a:effectLst/>
        </p:spPr>
      </p:pic>
    </p:spTree>
    <p:extLst>
      <p:ext uri="{BB962C8B-B14F-4D97-AF65-F5344CB8AC3E}">
        <p14:creationId xmlns:p14="http://schemas.microsoft.com/office/powerpoint/2010/main" val="4248452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
        <p:nvSpPr>
          <p:cNvPr id="6" name="Title 1"/>
          <p:cNvSpPr>
            <a:spLocks noGrp="1"/>
          </p:cNvSpPr>
          <p:nvPr>
            <p:ph type="title"/>
          </p:nvPr>
        </p:nvSpPr>
        <p:spPr>
          <a:xfrm>
            <a:off x="1657350" y="150813"/>
            <a:ext cx="8229600" cy="1143000"/>
          </a:xfrm>
        </p:spPr>
        <p:txBody>
          <a:bodyPr>
            <a:normAutofit/>
          </a:bodyPr>
          <a:lstStyle/>
          <a:p>
            <a:pPr algn="l"/>
            <a:r>
              <a:rPr lang="en-US" sz="4800" dirty="0"/>
              <a:t>Clocked SR flip flops</a:t>
            </a:r>
          </a:p>
        </p:txBody>
      </p:sp>
      <p:pic>
        <p:nvPicPr>
          <p:cNvPr id="8" name="Content Placeholder 3"/>
          <p:cNvPicPr>
            <a:picLocks noChangeAspect="1"/>
          </p:cNvPicPr>
          <p:nvPr/>
        </p:nvPicPr>
        <p:blipFill>
          <a:blip r:embed="rId2"/>
          <a:stretch>
            <a:fillRect/>
          </a:stretch>
        </p:blipFill>
        <p:spPr>
          <a:xfrm>
            <a:off x="2038350" y="1400175"/>
            <a:ext cx="4163006" cy="1924319"/>
          </a:xfrm>
          <a:prstGeom prst="rect">
            <a:avLst/>
          </a:prstGeom>
        </p:spPr>
      </p:pic>
      <p:graphicFrame>
        <p:nvGraphicFramePr>
          <p:cNvPr id="9" name="Table 4"/>
          <p:cNvGraphicFramePr>
            <a:graphicFrameLocks noGrp="1"/>
          </p:cNvGraphicFramePr>
          <p:nvPr/>
        </p:nvGraphicFramePr>
        <p:xfrm>
          <a:off x="3333750" y="3762375"/>
          <a:ext cx="5486400" cy="256032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344245">
                <a:tc rowSpan="2">
                  <a:txBody>
                    <a:bodyPr/>
                    <a:lstStyle/>
                    <a:p>
                      <a:r>
                        <a:rPr lang="en-US" dirty="0"/>
                        <a:t>Clock</a:t>
                      </a:r>
                    </a:p>
                  </a:txBody>
                  <a:tcPr/>
                </a:tc>
                <a:tc gridSpan="2">
                  <a:txBody>
                    <a:bodyPr/>
                    <a:lstStyle/>
                    <a:p>
                      <a:pPr algn="ctr"/>
                      <a:r>
                        <a:rPr lang="en-US" dirty="0"/>
                        <a:t>Inputs</a:t>
                      </a:r>
                    </a:p>
                  </a:txBody>
                  <a:tcPr/>
                </a:tc>
                <a:tc hMerge="1">
                  <a:txBody>
                    <a:bodyPr/>
                    <a:lstStyle/>
                    <a:p>
                      <a:endParaRPr lang="en-US" dirty="0"/>
                    </a:p>
                  </a:txBody>
                  <a:tcPr/>
                </a:tc>
                <a:tc>
                  <a:txBody>
                    <a:bodyPr/>
                    <a:lstStyle/>
                    <a:p>
                      <a:r>
                        <a:rPr lang="en-US" dirty="0"/>
                        <a:t>outputs</a:t>
                      </a:r>
                    </a:p>
                  </a:txBody>
                  <a:tcPr/>
                </a:tc>
                <a:extLst>
                  <a:ext uri="{0D108BD9-81ED-4DB2-BD59-A6C34878D82A}">
                    <a16:rowId xmlns:a16="http://schemas.microsoft.com/office/drawing/2014/main" val="10000"/>
                  </a:ext>
                </a:extLst>
              </a:tr>
              <a:tr h="349026">
                <a:tc vMerge="1">
                  <a:txBody>
                    <a:bodyPr/>
                    <a:lstStyle/>
                    <a:p>
                      <a:endParaRPr lang="en-US" dirty="0"/>
                    </a:p>
                  </a:txBody>
                  <a:tcPr/>
                </a:tc>
                <a:tc>
                  <a:txBody>
                    <a:bodyPr/>
                    <a:lstStyle/>
                    <a:p>
                      <a:r>
                        <a:rPr lang="en-US" dirty="0"/>
                        <a:t>S</a:t>
                      </a:r>
                    </a:p>
                  </a:txBody>
                  <a:tcPr/>
                </a:tc>
                <a:tc>
                  <a:txBody>
                    <a:bodyPr/>
                    <a:lstStyle/>
                    <a:p>
                      <a:r>
                        <a:rPr lang="en-US" dirty="0"/>
                        <a:t>R</a:t>
                      </a:r>
                    </a:p>
                  </a:txBody>
                  <a:tcPr/>
                </a:tc>
                <a:tc>
                  <a:txBody>
                    <a:bodyPr/>
                    <a:lstStyle/>
                    <a:p>
                      <a:r>
                        <a:rPr lang="en-US" dirty="0"/>
                        <a:t>Q</a:t>
                      </a:r>
                      <a:r>
                        <a:rPr lang="en-US" sz="1400" dirty="0"/>
                        <a:t>n+1</a:t>
                      </a:r>
                    </a:p>
                  </a:txBody>
                  <a:tcPr/>
                </a:tc>
                <a:extLst>
                  <a:ext uri="{0D108BD9-81ED-4DB2-BD59-A6C34878D82A}">
                    <a16:rowId xmlns:a16="http://schemas.microsoft.com/office/drawing/2014/main" val="10001"/>
                  </a:ext>
                </a:extLst>
              </a:tr>
              <a:tr h="349026">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err="1"/>
                        <a:t>Q</a:t>
                      </a:r>
                      <a:r>
                        <a:rPr lang="en-US" sz="1600" dirty="0" err="1"/>
                        <a:t>n</a:t>
                      </a:r>
                      <a:r>
                        <a:rPr lang="en-US" dirty="0"/>
                        <a:t>(no change)</a:t>
                      </a:r>
                    </a:p>
                  </a:txBody>
                  <a:tcPr/>
                </a:tc>
                <a:extLst>
                  <a:ext uri="{0D108BD9-81ED-4DB2-BD59-A6C34878D82A}">
                    <a16:rowId xmlns:a16="http://schemas.microsoft.com/office/drawing/2014/main" val="10002"/>
                  </a:ext>
                </a:extLst>
              </a:tr>
              <a:tr h="349026">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0(Reset)</a:t>
                      </a:r>
                    </a:p>
                  </a:txBody>
                  <a:tcPr/>
                </a:tc>
                <a:extLst>
                  <a:ext uri="{0D108BD9-81ED-4DB2-BD59-A6C34878D82A}">
                    <a16:rowId xmlns:a16="http://schemas.microsoft.com/office/drawing/2014/main" val="10003"/>
                  </a:ext>
                </a:extLst>
              </a:tr>
              <a:tr h="349026">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1(Set)</a:t>
                      </a:r>
                    </a:p>
                  </a:txBody>
                  <a:tcPr/>
                </a:tc>
                <a:extLst>
                  <a:ext uri="{0D108BD9-81ED-4DB2-BD59-A6C34878D82A}">
                    <a16:rowId xmlns:a16="http://schemas.microsoft.com/office/drawing/2014/main" val="10004"/>
                  </a:ext>
                </a:extLst>
              </a:tr>
              <a:tr h="349026">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forbidden</a:t>
                      </a:r>
                    </a:p>
                  </a:txBody>
                  <a:tcPr/>
                </a:tc>
                <a:extLst>
                  <a:ext uri="{0D108BD9-81ED-4DB2-BD59-A6C34878D82A}">
                    <a16:rowId xmlns:a16="http://schemas.microsoft.com/office/drawing/2014/main" val="10005"/>
                  </a:ext>
                </a:extLst>
              </a:tr>
              <a:tr h="349026">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No Change</a:t>
                      </a:r>
                    </a:p>
                  </a:txBody>
                  <a:tcPr/>
                </a:tc>
                <a:extLst>
                  <a:ext uri="{0D108BD9-81ED-4DB2-BD59-A6C34878D82A}">
                    <a16:rowId xmlns:a16="http://schemas.microsoft.com/office/drawing/2014/main" val="10006"/>
                  </a:ext>
                </a:extLst>
              </a:tr>
            </a:tbl>
          </a:graphicData>
        </a:graphic>
      </p:graphicFrame>
      <p:pic>
        <p:nvPicPr>
          <p:cNvPr id="10" name="Picture 5"/>
          <p:cNvPicPr>
            <a:picLocks noChangeAspect="1"/>
          </p:cNvPicPr>
          <p:nvPr/>
        </p:nvPicPr>
        <p:blipFill>
          <a:blip r:embed="rId3"/>
          <a:stretch>
            <a:fillRect/>
          </a:stretch>
        </p:blipFill>
        <p:spPr>
          <a:xfrm>
            <a:off x="7296150" y="1443560"/>
            <a:ext cx="1762125" cy="1562100"/>
          </a:xfrm>
          <a:prstGeom prst="rect">
            <a:avLst/>
          </a:prstGeom>
        </p:spPr>
      </p:pic>
    </p:spTree>
    <p:extLst>
      <p:ext uri="{BB962C8B-B14F-4D97-AF65-F5344CB8AC3E}">
        <p14:creationId xmlns:p14="http://schemas.microsoft.com/office/powerpoint/2010/main" val="4248452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
        <p:nvSpPr>
          <p:cNvPr id="6" name="Title 1"/>
          <p:cNvSpPr>
            <a:spLocks noGrp="1"/>
          </p:cNvSpPr>
          <p:nvPr>
            <p:ph type="title"/>
          </p:nvPr>
        </p:nvSpPr>
        <p:spPr>
          <a:xfrm>
            <a:off x="457200" y="274638"/>
            <a:ext cx="8229600" cy="1143000"/>
          </a:xfrm>
        </p:spPr>
        <p:txBody>
          <a:bodyPr>
            <a:normAutofit/>
          </a:bodyPr>
          <a:lstStyle/>
          <a:p>
            <a:r>
              <a:rPr lang="en-US" sz="4800" dirty="0">
                <a:solidFill>
                  <a:prstClr val="black"/>
                </a:solidFill>
              </a:rPr>
              <a:t>Clocked SR flip flops</a:t>
            </a:r>
            <a:endParaRPr lang="en-US" sz="4800" dirty="0"/>
          </a:p>
        </p:txBody>
      </p:sp>
      <p:sp>
        <p:nvSpPr>
          <p:cNvPr id="8" name="Content Placeholder 2"/>
          <p:cNvSpPr txBox="1">
            <a:spLocks/>
          </p:cNvSpPr>
          <p:nvPr/>
        </p:nvSpPr>
        <p:spPr>
          <a:xfrm>
            <a:off x="457199" y="1600201"/>
            <a:ext cx="10106025" cy="4381500"/>
          </a:xfrm>
          <a:prstGeom prst="rect">
            <a:avLst/>
          </a:prstGeom>
        </p:spPr>
        <p:txBody>
          <a:bodyPr>
            <a:norm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In this circuit if a clock pulses is present, its operation is same as normal SR flip flop,</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But when the clock pulse is not present or is low then input to both gates is 0 which forces output of both gate to 1 irrespective of input S and R </a:t>
            </a:r>
          </a:p>
        </p:txBody>
      </p:sp>
    </p:spTree>
    <p:extLst>
      <p:ext uri="{BB962C8B-B14F-4D97-AF65-F5344CB8AC3E}">
        <p14:creationId xmlns:p14="http://schemas.microsoft.com/office/powerpoint/2010/main" val="4248452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
        <p:nvSpPr>
          <p:cNvPr id="6" name="Title 1"/>
          <p:cNvSpPr>
            <a:spLocks noGrp="1"/>
          </p:cNvSpPr>
          <p:nvPr>
            <p:ph type="title"/>
          </p:nvPr>
        </p:nvSpPr>
        <p:spPr>
          <a:xfrm>
            <a:off x="457200" y="274638"/>
            <a:ext cx="9696450" cy="1143000"/>
          </a:xfrm>
        </p:spPr>
        <p:txBody>
          <a:bodyPr>
            <a:noAutofit/>
          </a:bodyPr>
          <a:lstStyle/>
          <a:p>
            <a:r>
              <a:rPr lang="en-US" sz="4800" dirty="0">
                <a:solidFill>
                  <a:prstClr val="black"/>
                </a:solidFill>
              </a:rPr>
              <a:t>Clocked SR flip flop with preset and clear</a:t>
            </a:r>
            <a:endParaRPr lang="en-US" sz="4800" dirty="0"/>
          </a:p>
        </p:txBody>
      </p:sp>
      <p:pic>
        <p:nvPicPr>
          <p:cNvPr id="8" name="Content Placeholder 4"/>
          <p:cNvPicPr>
            <a:picLocks noChangeAspect="1"/>
          </p:cNvPicPr>
          <p:nvPr/>
        </p:nvPicPr>
        <p:blipFill>
          <a:blip r:embed="rId2"/>
          <a:stretch>
            <a:fillRect/>
          </a:stretch>
        </p:blipFill>
        <p:spPr>
          <a:xfrm>
            <a:off x="990600" y="1600200"/>
            <a:ext cx="4114800" cy="3015426"/>
          </a:xfrm>
          <a:prstGeom prst="rect">
            <a:avLst/>
          </a:prstGeom>
        </p:spPr>
      </p:pic>
      <p:pic>
        <p:nvPicPr>
          <p:cNvPr id="9" name="Picture 5"/>
          <p:cNvPicPr>
            <a:picLocks noChangeAspect="1"/>
          </p:cNvPicPr>
          <p:nvPr/>
        </p:nvPicPr>
        <p:blipFill>
          <a:blip r:embed="rId3"/>
          <a:stretch>
            <a:fillRect/>
          </a:stretch>
        </p:blipFill>
        <p:spPr>
          <a:xfrm>
            <a:off x="5638800" y="1981200"/>
            <a:ext cx="2409825" cy="1905000"/>
          </a:xfrm>
          <a:prstGeom prst="rect">
            <a:avLst/>
          </a:prstGeom>
        </p:spPr>
      </p:pic>
      <p:graphicFrame>
        <p:nvGraphicFramePr>
          <p:cNvPr id="10" name="Table 6"/>
          <p:cNvGraphicFramePr>
            <a:graphicFrameLocks noGrp="1"/>
          </p:cNvGraphicFramePr>
          <p:nvPr/>
        </p:nvGraphicFramePr>
        <p:xfrm>
          <a:off x="1628774" y="4772025"/>
          <a:ext cx="7153275" cy="1463040"/>
        </p:xfrm>
        <a:graphic>
          <a:graphicData uri="http://schemas.openxmlformats.org/drawingml/2006/table">
            <a:tbl>
              <a:tblPr firstRow="1" bandRow="1">
                <a:tableStyleId>{5940675A-B579-460E-94D1-54222C63F5DA}</a:tableStyleId>
              </a:tblPr>
              <a:tblGrid>
                <a:gridCol w="1430655">
                  <a:extLst>
                    <a:ext uri="{9D8B030D-6E8A-4147-A177-3AD203B41FA5}">
                      <a16:colId xmlns:a16="http://schemas.microsoft.com/office/drawing/2014/main" val="20000"/>
                    </a:ext>
                  </a:extLst>
                </a:gridCol>
                <a:gridCol w="1430655">
                  <a:extLst>
                    <a:ext uri="{9D8B030D-6E8A-4147-A177-3AD203B41FA5}">
                      <a16:colId xmlns:a16="http://schemas.microsoft.com/office/drawing/2014/main" val="20001"/>
                    </a:ext>
                  </a:extLst>
                </a:gridCol>
                <a:gridCol w="1430655">
                  <a:extLst>
                    <a:ext uri="{9D8B030D-6E8A-4147-A177-3AD203B41FA5}">
                      <a16:colId xmlns:a16="http://schemas.microsoft.com/office/drawing/2014/main" val="20002"/>
                    </a:ext>
                  </a:extLst>
                </a:gridCol>
                <a:gridCol w="1430655">
                  <a:extLst>
                    <a:ext uri="{9D8B030D-6E8A-4147-A177-3AD203B41FA5}">
                      <a16:colId xmlns:a16="http://schemas.microsoft.com/office/drawing/2014/main" val="20003"/>
                    </a:ext>
                  </a:extLst>
                </a:gridCol>
                <a:gridCol w="1430655">
                  <a:extLst>
                    <a:ext uri="{9D8B030D-6E8A-4147-A177-3AD203B41FA5}">
                      <a16:colId xmlns:a16="http://schemas.microsoft.com/office/drawing/2014/main" val="20004"/>
                    </a:ext>
                  </a:extLst>
                </a:gridCol>
              </a:tblGrid>
              <a:tr h="333375">
                <a:tc gridSpan="3">
                  <a:txBody>
                    <a:bodyPr/>
                    <a:lstStyle/>
                    <a:p>
                      <a:pPr algn="ctr"/>
                      <a:r>
                        <a:rPr lang="en-US" dirty="0"/>
                        <a:t>Inputs</a:t>
                      </a:r>
                    </a:p>
                  </a:txBody>
                  <a:tcPr/>
                </a:tc>
                <a:tc hMerge="1">
                  <a:txBody>
                    <a:bodyPr/>
                    <a:lstStyle/>
                    <a:p>
                      <a:endParaRPr lang="en-US" dirty="0"/>
                    </a:p>
                  </a:txBody>
                  <a:tcPr/>
                </a:tc>
                <a:tc hMerge="1">
                  <a:txBody>
                    <a:bodyPr/>
                    <a:lstStyle/>
                    <a:p>
                      <a:endParaRPr lang="en-US" dirty="0"/>
                    </a:p>
                  </a:txBody>
                  <a:tcPr/>
                </a:tc>
                <a:tc rowSpan="2">
                  <a:txBody>
                    <a:bodyPr/>
                    <a:lstStyle/>
                    <a:p>
                      <a:r>
                        <a:rPr lang="en-US" dirty="0"/>
                        <a:t>Output</a:t>
                      </a:r>
                    </a:p>
                    <a:p>
                      <a:r>
                        <a:rPr lang="en-US" dirty="0"/>
                        <a:t>Q</a:t>
                      </a:r>
                    </a:p>
                  </a:txBody>
                  <a:tcPr/>
                </a:tc>
                <a:tc rowSpan="2">
                  <a:txBody>
                    <a:bodyPr/>
                    <a:lstStyle/>
                    <a:p>
                      <a:r>
                        <a:rPr lang="en-US" dirty="0"/>
                        <a:t>Operation performed</a:t>
                      </a:r>
                    </a:p>
                  </a:txBody>
                  <a:tcPr/>
                </a:tc>
                <a:extLst>
                  <a:ext uri="{0D108BD9-81ED-4DB2-BD59-A6C34878D82A}">
                    <a16:rowId xmlns:a16="http://schemas.microsoft.com/office/drawing/2014/main" val="10000"/>
                  </a:ext>
                </a:extLst>
              </a:tr>
              <a:tr h="333375">
                <a:tc>
                  <a:txBody>
                    <a:bodyPr/>
                    <a:lstStyle/>
                    <a:p>
                      <a:r>
                        <a:rPr lang="en-US" dirty="0"/>
                        <a:t>Clock</a:t>
                      </a:r>
                    </a:p>
                  </a:txBody>
                  <a:tcPr/>
                </a:tc>
                <a:tc>
                  <a:txBody>
                    <a:bodyPr/>
                    <a:lstStyle/>
                    <a:p>
                      <a:r>
                        <a:rPr lang="en-US" dirty="0"/>
                        <a:t>Cr</a:t>
                      </a:r>
                    </a:p>
                  </a:txBody>
                  <a:tcPr/>
                </a:tc>
                <a:tc>
                  <a:txBody>
                    <a:bodyPr/>
                    <a:lstStyle/>
                    <a:p>
                      <a:r>
                        <a:rPr lang="en-US" dirty="0" err="1"/>
                        <a:t>Pr</a:t>
                      </a:r>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0001"/>
                  </a:ext>
                </a:extLst>
              </a:tr>
              <a:tr h="333375">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clear</a:t>
                      </a:r>
                    </a:p>
                  </a:txBody>
                  <a:tcPr/>
                </a:tc>
                <a:extLst>
                  <a:ext uri="{0D108BD9-81ED-4DB2-BD59-A6C34878D82A}">
                    <a16:rowId xmlns:a16="http://schemas.microsoft.com/office/drawing/2014/main" val="10002"/>
                  </a:ext>
                </a:extLst>
              </a:tr>
              <a:tr h="333375">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preset</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48452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
        <p:nvSpPr>
          <p:cNvPr id="6" name="Title 1"/>
          <p:cNvSpPr>
            <a:spLocks noGrp="1"/>
          </p:cNvSpPr>
          <p:nvPr>
            <p:ph type="title"/>
          </p:nvPr>
        </p:nvSpPr>
        <p:spPr>
          <a:xfrm>
            <a:off x="457200" y="274638"/>
            <a:ext cx="10306050" cy="1143000"/>
          </a:xfrm>
        </p:spPr>
        <p:txBody>
          <a:bodyPr>
            <a:normAutofit/>
          </a:bodyPr>
          <a:lstStyle/>
          <a:p>
            <a:r>
              <a:rPr lang="en-US" sz="4800" dirty="0"/>
              <a:t>Clocked SR flip flop with preset and clear</a:t>
            </a:r>
          </a:p>
        </p:txBody>
      </p:sp>
      <p:sp>
        <p:nvSpPr>
          <p:cNvPr id="8" name="Content Placeholder 2"/>
          <p:cNvSpPr txBox="1">
            <a:spLocks/>
          </p:cNvSpPr>
          <p:nvPr/>
        </p:nvSpPr>
        <p:spPr>
          <a:xfrm>
            <a:off x="457200" y="1600200"/>
            <a:ext cx="10306050" cy="4525963"/>
          </a:xfrm>
          <a:prstGeom prst="rect">
            <a:avLst/>
          </a:prstGeo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In many applications it is desired to initially set or reset the flip-flop. this is accomplished by using preset(Pr) and clear(Cr).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If Pr=Cr=1 then circuit operates in accordance with truth table of S-R flip-flop.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If Pr=0 and Cr=1 then the output of G1 will be Q=1 and three input to G2 will be make    =0,hence making Pr=0 sets the flip flop.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Similarly if Pr=1 and Cr=0 then the flip flop is reset.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The condition Pr=Cr=0 must not be used, since this leads to uncertain state.</a:t>
            </a:r>
          </a:p>
        </p:txBody>
      </p:sp>
    </p:spTree>
    <p:extLst>
      <p:ext uri="{BB962C8B-B14F-4D97-AF65-F5344CB8AC3E}">
        <p14:creationId xmlns:p14="http://schemas.microsoft.com/office/powerpoint/2010/main" val="4248452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
        <p:nvSpPr>
          <p:cNvPr id="6" name="Title 1"/>
          <p:cNvSpPr>
            <a:spLocks noGrp="1"/>
          </p:cNvSpPr>
          <p:nvPr>
            <p:ph type="title"/>
          </p:nvPr>
        </p:nvSpPr>
        <p:spPr>
          <a:xfrm>
            <a:off x="457200" y="274638"/>
            <a:ext cx="9563100" cy="1143000"/>
          </a:xfrm>
        </p:spPr>
        <p:txBody>
          <a:bodyPr>
            <a:normAutofit/>
          </a:bodyPr>
          <a:lstStyle/>
          <a:p>
            <a:pPr algn="l"/>
            <a:r>
              <a:rPr lang="en-US" sz="4800" dirty="0"/>
              <a:t>Drawbacks of SR flip flop</a:t>
            </a:r>
          </a:p>
        </p:txBody>
      </p:sp>
      <p:sp>
        <p:nvSpPr>
          <p:cNvPr id="8" name="Content Placeholder 2"/>
          <p:cNvSpPr txBox="1">
            <a:spLocks/>
          </p:cNvSpPr>
          <p:nvPr/>
        </p:nvSpPr>
        <p:spPr>
          <a:xfrm>
            <a:off x="457200" y="1600200"/>
            <a:ext cx="9563100" cy="4525963"/>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Both inputs should not be high when the cock is triggered .this is considered an invalid input condition and the resulting output is not predictable if this condition is occurred.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The uncertainty in the state of SR flip flop When S=R=1 ,can be eliminated by converting it to J-k flip flop.</a:t>
            </a:r>
          </a:p>
        </p:txBody>
      </p:sp>
    </p:spTree>
    <p:extLst>
      <p:ext uri="{BB962C8B-B14F-4D97-AF65-F5344CB8AC3E}">
        <p14:creationId xmlns:p14="http://schemas.microsoft.com/office/powerpoint/2010/main" val="4248452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3A951-C5FD-0743-AFAF-DC4F073E8038}"/>
              </a:ext>
            </a:extLst>
          </p:cNvPr>
          <p:cNvSpPr>
            <a:spLocks noGrp="1"/>
          </p:cNvSpPr>
          <p:nvPr>
            <p:ph type="title"/>
          </p:nvPr>
        </p:nvSpPr>
        <p:spPr>
          <a:xfrm>
            <a:off x="828674" y="1600200"/>
            <a:ext cx="10474325" cy="4514850"/>
          </a:xfrm>
        </p:spPr>
        <p:txBody>
          <a:bodyPr>
            <a:normAutofit/>
          </a:bodyPr>
          <a:lstStyle/>
          <a:p>
            <a:pPr algn="ctr"/>
            <a:br>
              <a:rPr lang="en-US" dirty="0"/>
            </a:br>
            <a:endParaRPr lang="en-US" dirty="0"/>
          </a:p>
        </p:txBody>
      </p:sp>
      <p:sp>
        <p:nvSpPr>
          <p:cNvPr id="4" name="Content Placeholder 3">
            <a:extLst>
              <a:ext uri="{FF2B5EF4-FFF2-40B4-BE49-F238E27FC236}">
                <a16:creationId xmlns:a16="http://schemas.microsoft.com/office/drawing/2014/main" id="{3AEDA430-FF80-3344-B68F-AECB992324F6}"/>
              </a:ext>
            </a:extLst>
          </p:cNvPr>
          <p:cNvSpPr>
            <a:spLocks noGrp="1"/>
          </p:cNvSpPr>
          <p:nvPr>
            <p:ph idx="1"/>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graphicFrame>
        <p:nvGraphicFramePr>
          <p:cNvPr id="6" name="Table 5">
            <a:extLst>
              <a:ext uri="{FF2B5EF4-FFF2-40B4-BE49-F238E27FC236}">
                <a16:creationId xmlns:a16="http://schemas.microsoft.com/office/drawing/2014/main" id="{057FA6AB-2A50-8645-A94B-2453FE2D7925}"/>
              </a:ext>
            </a:extLst>
          </p:cNvPr>
          <p:cNvGraphicFramePr>
            <a:graphicFrameLocks noGrp="1"/>
          </p:cNvGraphicFramePr>
          <p:nvPr>
            <p:extLst>
              <p:ext uri="{D42A27DB-BD31-4B8C-83A1-F6EECF244321}">
                <p14:modId xmlns:p14="http://schemas.microsoft.com/office/powerpoint/2010/main" val="3368793026"/>
              </p:ext>
            </p:extLst>
          </p:nvPr>
        </p:nvGraphicFramePr>
        <p:xfrm>
          <a:off x="1219202" y="2173927"/>
          <a:ext cx="9848848" cy="2744263"/>
        </p:xfrm>
        <a:graphic>
          <a:graphicData uri="http://schemas.openxmlformats.org/drawingml/2006/table">
            <a:tbl>
              <a:tblPr firstRow="1" firstCol="1" bandRow="1">
                <a:tableStyleId>{69012ECD-51FC-41F1-AA8D-1B2483CD663E}</a:tableStyleId>
              </a:tblPr>
              <a:tblGrid>
                <a:gridCol w="427058">
                  <a:extLst>
                    <a:ext uri="{9D8B030D-6E8A-4147-A177-3AD203B41FA5}">
                      <a16:colId xmlns:a16="http://schemas.microsoft.com/office/drawing/2014/main" val="20000"/>
                    </a:ext>
                  </a:extLst>
                </a:gridCol>
                <a:gridCol w="529183">
                  <a:extLst>
                    <a:ext uri="{9D8B030D-6E8A-4147-A177-3AD203B41FA5}">
                      <a16:colId xmlns:a16="http://schemas.microsoft.com/office/drawing/2014/main" val="20001"/>
                    </a:ext>
                  </a:extLst>
                </a:gridCol>
                <a:gridCol w="538467">
                  <a:extLst>
                    <a:ext uri="{9D8B030D-6E8A-4147-A177-3AD203B41FA5}">
                      <a16:colId xmlns:a16="http://schemas.microsoft.com/office/drawing/2014/main" val="20002"/>
                    </a:ext>
                  </a:extLst>
                </a:gridCol>
                <a:gridCol w="833372">
                  <a:extLst>
                    <a:ext uri="{9D8B030D-6E8A-4147-A177-3AD203B41FA5}">
                      <a16:colId xmlns:a16="http://schemas.microsoft.com/office/drawing/2014/main" val="20003"/>
                    </a:ext>
                  </a:extLst>
                </a:gridCol>
                <a:gridCol w="666916">
                  <a:extLst>
                    <a:ext uri="{9D8B030D-6E8A-4147-A177-3AD203B41FA5}">
                      <a16:colId xmlns:a16="http://schemas.microsoft.com/office/drawing/2014/main" val="20004"/>
                    </a:ext>
                  </a:extLst>
                </a:gridCol>
                <a:gridCol w="588142">
                  <a:extLst>
                    <a:ext uri="{9D8B030D-6E8A-4147-A177-3AD203B41FA5}">
                      <a16:colId xmlns:a16="http://schemas.microsoft.com/office/drawing/2014/main" val="20005"/>
                    </a:ext>
                  </a:extLst>
                </a:gridCol>
                <a:gridCol w="560997">
                  <a:extLst>
                    <a:ext uri="{9D8B030D-6E8A-4147-A177-3AD203B41FA5}">
                      <a16:colId xmlns:a16="http://schemas.microsoft.com/office/drawing/2014/main" val="20006"/>
                    </a:ext>
                  </a:extLst>
                </a:gridCol>
                <a:gridCol w="559932">
                  <a:extLst>
                    <a:ext uri="{9D8B030D-6E8A-4147-A177-3AD203B41FA5}">
                      <a16:colId xmlns:a16="http://schemas.microsoft.com/office/drawing/2014/main" val="20007"/>
                    </a:ext>
                  </a:extLst>
                </a:gridCol>
                <a:gridCol w="584416">
                  <a:extLst>
                    <a:ext uri="{9D8B030D-6E8A-4147-A177-3AD203B41FA5}">
                      <a16:colId xmlns:a16="http://schemas.microsoft.com/office/drawing/2014/main" val="20008"/>
                    </a:ext>
                  </a:extLst>
                </a:gridCol>
                <a:gridCol w="574835">
                  <a:extLst>
                    <a:ext uri="{9D8B030D-6E8A-4147-A177-3AD203B41FA5}">
                      <a16:colId xmlns:a16="http://schemas.microsoft.com/office/drawing/2014/main" val="20009"/>
                    </a:ext>
                  </a:extLst>
                </a:gridCol>
                <a:gridCol w="507772">
                  <a:extLst>
                    <a:ext uri="{9D8B030D-6E8A-4147-A177-3AD203B41FA5}">
                      <a16:colId xmlns:a16="http://schemas.microsoft.com/office/drawing/2014/main" val="20010"/>
                    </a:ext>
                  </a:extLst>
                </a:gridCol>
                <a:gridCol w="536514">
                  <a:extLst>
                    <a:ext uri="{9D8B030D-6E8A-4147-A177-3AD203B41FA5}">
                      <a16:colId xmlns:a16="http://schemas.microsoft.com/office/drawing/2014/main" val="20011"/>
                    </a:ext>
                  </a:extLst>
                </a:gridCol>
                <a:gridCol w="536514">
                  <a:extLst>
                    <a:ext uri="{9D8B030D-6E8A-4147-A177-3AD203B41FA5}">
                      <a16:colId xmlns:a16="http://schemas.microsoft.com/office/drawing/2014/main" val="20012"/>
                    </a:ext>
                  </a:extLst>
                </a:gridCol>
                <a:gridCol w="622739">
                  <a:extLst>
                    <a:ext uri="{9D8B030D-6E8A-4147-A177-3AD203B41FA5}">
                      <a16:colId xmlns:a16="http://schemas.microsoft.com/office/drawing/2014/main" val="20013"/>
                    </a:ext>
                  </a:extLst>
                </a:gridCol>
                <a:gridCol w="565256">
                  <a:extLst>
                    <a:ext uri="{9D8B030D-6E8A-4147-A177-3AD203B41FA5}">
                      <a16:colId xmlns:a16="http://schemas.microsoft.com/office/drawing/2014/main" val="20014"/>
                    </a:ext>
                  </a:extLst>
                </a:gridCol>
                <a:gridCol w="603577">
                  <a:extLst>
                    <a:ext uri="{9D8B030D-6E8A-4147-A177-3AD203B41FA5}">
                      <a16:colId xmlns:a16="http://schemas.microsoft.com/office/drawing/2014/main" val="20015"/>
                    </a:ext>
                  </a:extLst>
                </a:gridCol>
                <a:gridCol w="613158">
                  <a:extLst>
                    <a:ext uri="{9D8B030D-6E8A-4147-A177-3AD203B41FA5}">
                      <a16:colId xmlns:a16="http://schemas.microsoft.com/office/drawing/2014/main" val="20016"/>
                    </a:ext>
                  </a:extLst>
                </a:gridCol>
              </a:tblGrid>
              <a:tr h="499394">
                <a:tc gridSpan="3">
                  <a:txBody>
                    <a:bodyPr/>
                    <a:lstStyle/>
                    <a:p>
                      <a:pPr marL="0" algn="ctr" defTabSz="914400" rtl="0" eaLnBrk="1" latinLnBrk="0" hangingPunct="1">
                        <a:lnSpc>
                          <a:spcPct val="106000"/>
                        </a:lnSpc>
                        <a:spcAft>
                          <a:spcPts val="800"/>
                        </a:spcAft>
                      </a:pPr>
                      <a:r>
                        <a:rPr kumimoji="0" lang="en-IN" sz="1600" u="none" kern="1200" dirty="0">
                          <a:effectLst/>
                        </a:rPr>
                        <a:t>Teaching scheme</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marL="0" algn="l" defTabSz="914400" rtl="0" eaLnBrk="1" latinLnBrk="0" hangingPunct="1">
                        <a:lnSpc>
                          <a:spcPct val="106000"/>
                        </a:lnSpc>
                        <a:spcAft>
                          <a:spcPts val="800"/>
                        </a:spcAft>
                      </a:pPr>
                      <a:r>
                        <a:rPr kumimoji="0" lang="en-IN" sz="1600" u="none" kern="1200" dirty="0">
                          <a:effectLst/>
                        </a:rPr>
                        <a:t>Credits</a:t>
                      </a:r>
                    </a:p>
                    <a:p>
                      <a:pPr marL="0" algn="l" defTabSz="914400" rtl="0" eaLnBrk="1" latinLnBrk="0" hangingPunct="1">
                        <a:lnSpc>
                          <a:spcPct val="106000"/>
                        </a:lnSpc>
                        <a:spcAft>
                          <a:spcPts val="800"/>
                        </a:spcAft>
                      </a:pPr>
                      <a:r>
                        <a:rPr kumimoji="0" lang="en-IN" sz="1400" u="none" kern="1200" dirty="0">
                          <a:effectLst/>
                        </a:rPr>
                        <a:t>(L+T+P)</a:t>
                      </a:r>
                      <a:endParaRPr kumimoji="0" lang="en-IN" sz="14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3">
                  <a:txBody>
                    <a:bodyPr/>
                    <a:lstStyle/>
                    <a:p>
                      <a:pPr marL="0" algn="ctr" defTabSz="914400" rtl="0" eaLnBrk="1" latinLnBrk="0" hangingPunct="1">
                        <a:lnSpc>
                          <a:spcPct val="106000"/>
                        </a:lnSpc>
                        <a:spcAft>
                          <a:spcPts val="800"/>
                        </a:spcAft>
                      </a:pPr>
                      <a:r>
                        <a:rPr kumimoji="0" lang="en-IN" sz="1800" u="none" kern="1200" dirty="0">
                          <a:effectLst/>
                        </a:rPr>
                        <a:t>Examination Scheme</a:t>
                      </a:r>
                      <a:endParaRPr kumimoji="0" lang="en-IN" sz="18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38986">
                <a:tc>
                  <a:txBody>
                    <a:bodyPr/>
                    <a:lstStyle/>
                    <a:p>
                      <a:pPr marL="0" algn="ctr" defTabSz="914400" rtl="0" eaLnBrk="1" latinLnBrk="0" hangingPunct="1">
                        <a:lnSpc>
                          <a:spcPct val="106000"/>
                        </a:lnSpc>
                        <a:spcAft>
                          <a:spcPts val="800"/>
                        </a:spcAft>
                      </a:pPr>
                      <a:r>
                        <a:rPr kumimoji="0" lang="en-IN" sz="1800" u="none" kern="1200" dirty="0">
                          <a:effectLst/>
                        </a:rPr>
                        <a:t>L</a:t>
                      </a:r>
                      <a:endParaRPr kumimoji="0" lang="en-IN" sz="18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6000"/>
                        </a:lnSpc>
                        <a:spcAft>
                          <a:spcPts val="800"/>
                        </a:spcAft>
                      </a:pPr>
                      <a:r>
                        <a:rPr kumimoji="0" lang="en-IN" sz="1800" u="none" kern="1200" dirty="0">
                          <a:effectLst/>
                        </a:rPr>
                        <a:t>T</a:t>
                      </a:r>
                      <a:endParaRPr kumimoji="0" lang="en-IN" sz="18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6000"/>
                        </a:lnSpc>
                        <a:spcAft>
                          <a:spcPts val="800"/>
                        </a:spcAft>
                      </a:pPr>
                      <a:r>
                        <a:rPr kumimoji="0" lang="en-IN" sz="1800" u="none" kern="1200" dirty="0">
                          <a:effectLst/>
                        </a:rPr>
                        <a:t>P</a:t>
                      </a:r>
                      <a:endParaRPr kumimoji="0" lang="en-IN" sz="18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algn="l" defTabSz="914400" rtl="0" eaLnBrk="1" latinLnBrk="0" hangingPunct="1">
                        <a:lnSpc>
                          <a:spcPct val="106000"/>
                        </a:lnSpc>
                        <a:spcAft>
                          <a:spcPts val="800"/>
                        </a:spcAft>
                      </a:pP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7">
                  <a:txBody>
                    <a:bodyPr/>
                    <a:lstStyle/>
                    <a:p>
                      <a:pPr marL="0" algn="ctr" defTabSz="914400" rtl="0" eaLnBrk="1" latinLnBrk="0" hangingPunct="1">
                        <a:lnSpc>
                          <a:spcPct val="106000"/>
                        </a:lnSpc>
                        <a:spcAft>
                          <a:spcPts val="800"/>
                        </a:spcAft>
                      </a:pPr>
                      <a:r>
                        <a:rPr kumimoji="0" lang="en-IN" sz="2000" u="none" kern="1200" dirty="0">
                          <a:effectLst/>
                        </a:rPr>
                        <a:t>Theory</a:t>
                      </a:r>
                      <a:endParaRPr kumimoji="0" lang="en-IN" sz="20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6">
                  <a:txBody>
                    <a:bodyPr/>
                    <a:lstStyle/>
                    <a:p>
                      <a:pPr marL="0" algn="ctr" defTabSz="914400" rtl="0" eaLnBrk="1" latinLnBrk="0" hangingPunct="1">
                        <a:lnSpc>
                          <a:spcPct val="106000"/>
                        </a:lnSpc>
                        <a:spcAft>
                          <a:spcPts val="800"/>
                        </a:spcAft>
                      </a:pPr>
                      <a:r>
                        <a:rPr kumimoji="0" lang="en-IN" sz="2000" u="none" kern="1200" dirty="0">
                          <a:effectLst/>
                        </a:rPr>
                        <a:t>Practical</a:t>
                      </a:r>
                      <a:endParaRPr kumimoji="0" lang="en-IN" sz="20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950148">
                <a:tc rowSpan="3">
                  <a:txBody>
                    <a:bodyPr/>
                    <a:lstStyle/>
                    <a:p>
                      <a:pPr marL="0" algn="ctr" defTabSz="914400" rtl="0" eaLnBrk="1" latinLnBrk="0" hangingPunct="1">
                        <a:lnSpc>
                          <a:spcPct val="106000"/>
                        </a:lnSpc>
                        <a:spcAft>
                          <a:spcPts val="800"/>
                        </a:spcAft>
                      </a:pPr>
                      <a:endParaRPr kumimoji="0" lang="en-IN" sz="2000" u="none" kern="1200" dirty="0">
                        <a:effectLst/>
                      </a:endParaRPr>
                    </a:p>
                    <a:p>
                      <a:pPr marL="0" algn="ctr" defTabSz="914400" rtl="0" eaLnBrk="1" latinLnBrk="0" hangingPunct="1">
                        <a:lnSpc>
                          <a:spcPct val="106000"/>
                        </a:lnSpc>
                        <a:spcAft>
                          <a:spcPts val="800"/>
                        </a:spcAft>
                      </a:pPr>
                      <a:endParaRPr kumimoji="0" lang="en-IN" sz="2000" u="none" kern="1200" dirty="0">
                        <a:effectLst/>
                      </a:endParaRPr>
                    </a:p>
                    <a:p>
                      <a:pPr marL="0" algn="ctr" defTabSz="914400" rtl="0" eaLnBrk="1" latinLnBrk="0" hangingPunct="1">
                        <a:lnSpc>
                          <a:spcPct val="106000"/>
                        </a:lnSpc>
                        <a:spcAft>
                          <a:spcPts val="800"/>
                        </a:spcAft>
                      </a:pPr>
                      <a:r>
                        <a:rPr kumimoji="0" lang="en-IN" sz="2000" u="none" kern="1200" dirty="0">
                          <a:effectLst/>
                        </a:rPr>
                        <a:t>4</a:t>
                      </a:r>
                      <a:endParaRPr kumimoji="0" lang="en-IN" sz="20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algn="ctr" defTabSz="914400" rtl="0" eaLnBrk="1" latinLnBrk="0" hangingPunct="1">
                        <a:lnSpc>
                          <a:spcPct val="106000"/>
                        </a:lnSpc>
                        <a:spcAft>
                          <a:spcPts val="800"/>
                        </a:spcAft>
                      </a:pPr>
                      <a:endParaRPr kumimoji="0" lang="en-IN" sz="2000" u="none" kern="1200" dirty="0">
                        <a:effectLst/>
                      </a:endParaRPr>
                    </a:p>
                    <a:p>
                      <a:pPr marL="0" algn="ctr" defTabSz="914400" rtl="0" eaLnBrk="1" latinLnBrk="0" hangingPunct="1">
                        <a:lnSpc>
                          <a:spcPct val="106000"/>
                        </a:lnSpc>
                        <a:spcAft>
                          <a:spcPts val="800"/>
                        </a:spcAft>
                      </a:pPr>
                      <a:endParaRPr kumimoji="0" lang="en-IN" sz="2000" u="none" kern="1200" dirty="0">
                        <a:effectLst/>
                      </a:endParaRPr>
                    </a:p>
                    <a:p>
                      <a:pPr marL="0" algn="ctr" defTabSz="914400" rtl="0" eaLnBrk="1" latinLnBrk="0" hangingPunct="1">
                        <a:lnSpc>
                          <a:spcPct val="106000"/>
                        </a:lnSpc>
                        <a:spcAft>
                          <a:spcPts val="800"/>
                        </a:spcAft>
                      </a:pPr>
                      <a:r>
                        <a:rPr kumimoji="0" lang="en-IN" sz="2000" u="none" kern="1200" dirty="0">
                          <a:effectLst/>
                        </a:rPr>
                        <a:t>-</a:t>
                      </a:r>
                      <a:endParaRPr kumimoji="0" lang="en-IN" sz="20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algn="ctr" defTabSz="914400" rtl="0" eaLnBrk="1" latinLnBrk="0" hangingPunct="1">
                        <a:lnSpc>
                          <a:spcPct val="106000"/>
                        </a:lnSpc>
                        <a:spcAft>
                          <a:spcPts val="800"/>
                        </a:spcAft>
                      </a:pPr>
                      <a:endParaRPr kumimoji="0" lang="en-IN" sz="2000" u="none" kern="1200" dirty="0">
                        <a:effectLst/>
                      </a:endParaRPr>
                    </a:p>
                    <a:p>
                      <a:pPr marL="0" algn="ctr" defTabSz="914400" rtl="0" eaLnBrk="1" latinLnBrk="0" hangingPunct="1">
                        <a:lnSpc>
                          <a:spcPct val="106000"/>
                        </a:lnSpc>
                        <a:spcAft>
                          <a:spcPts val="800"/>
                        </a:spcAft>
                      </a:pPr>
                      <a:endParaRPr kumimoji="0" lang="en-IN" sz="2000" u="none" kern="1200" dirty="0">
                        <a:effectLst/>
                      </a:endParaRPr>
                    </a:p>
                    <a:p>
                      <a:pPr marL="0" algn="ctr" defTabSz="914400" rtl="0" eaLnBrk="1" latinLnBrk="0" hangingPunct="1">
                        <a:lnSpc>
                          <a:spcPct val="106000"/>
                        </a:lnSpc>
                        <a:spcAft>
                          <a:spcPts val="800"/>
                        </a:spcAft>
                      </a:pPr>
                      <a:r>
                        <a:rPr kumimoji="0" lang="en-IN" sz="2000" u="none" kern="1200" dirty="0">
                          <a:effectLst/>
                        </a:rPr>
                        <a:t>2</a:t>
                      </a:r>
                      <a:endParaRPr kumimoji="0" lang="en-IN" sz="20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algn="ctr" defTabSz="914400" rtl="0" eaLnBrk="1" latinLnBrk="0" hangingPunct="1">
                        <a:lnSpc>
                          <a:spcPct val="106000"/>
                        </a:lnSpc>
                        <a:spcAft>
                          <a:spcPts val="800"/>
                        </a:spcAft>
                      </a:pPr>
                      <a:endParaRPr kumimoji="0" lang="en-IN" sz="2000" u="none" kern="1200" dirty="0">
                        <a:effectLst/>
                      </a:endParaRPr>
                    </a:p>
                    <a:p>
                      <a:pPr marL="0" algn="ctr" defTabSz="914400" rtl="0" eaLnBrk="1" latinLnBrk="0" hangingPunct="1">
                        <a:lnSpc>
                          <a:spcPct val="106000"/>
                        </a:lnSpc>
                        <a:spcAft>
                          <a:spcPts val="800"/>
                        </a:spcAft>
                      </a:pPr>
                      <a:endParaRPr kumimoji="0" lang="en-IN" sz="2000" u="none" kern="1200" dirty="0">
                        <a:effectLst/>
                      </a:endParaRPr>
                    </a:p>
                    <a:p>
                      <a:pPr marL="0" algn="ctr" defTabSz="914400" rtl="0" eaLnBrk="1" latinLnBrk="0" hangingPunct="1">
                        <a:lnSpc>
                          <a:spcPct val="106000"/>
                        </a:lnSpc>
                        <a:spcAft>
                          <a:spcPts val="800"/>
                        </a:spcAft>
                      </a:pPr>
                      <a:r>
                        <a:rPr kumimoji="0" lang="en-IN" sz="2000" u="none" kern="1200" dirty="0">
                          <a:effectLst/>
                        </a:rPr>
                        <a:t>6</a:t>
                      </a:r>
                      <a:endParaRPr kumimoji="0" lang="en-IN" sz="20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ct val="106000"/>
                        </a:lnSpc>
                        <a:spcAft>
                          <a:spcPts val="800"/>
                        </a:spcAft>
                      </a:pPr>
                      <a:r>
                        <a:rPr kumimoji="0" lang="en-IN" sz="1800" u="none" kern="1200" dirty="0">
                          <a:effectLst/>
                        </a:rPr>
                        <a:t>Paper</a:t>
                      </a:r>
                    </a:p>
                    <a:p>
                      <a:pPr marL="0" algn="l" defTabSz="914400" rtl="0" eaLnBrk="1" latinLnBrk="0" hangingPunct="1">
                        <a:lnSpc>
                          <a:spcPct val="106000"/>
                        </a:lnSpc>
                        <a:spcAft>
                          <a:spcPts val="800"/>
                        </a:spcAft>
                      </a:pPr>
                      <a:r>
                        <a:rPr kumimoji="0" lang="en-IN" sz="1800" u="none" kern="1200" dirty="0">
                          <a:effectLst/>
                        </a:rPr>
                        <a:t>(Hr.)</a:t>
                      </a:r>
                      <a:endParaRPr kumimoji="0" lang="en-IN" sz="18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algn="ctr" defTabSz="914400" rtl="0" eaLnBrk="1" latinLnBrk="0" hangingPunct="1">
                        <a:lnSpc>
                          <a:spcPct val="106000"/>
                        </a:lnSpc>
                        <a:spcAft>
                          <a:spcPts val="800"/>
                        </a:spcAft>
                      </a:pPr>
                      <a:r>
                        <a:rPr kumimoji="0" lang="en-IN" sz="1800" u="none" kern="1200" dirty="0">
                          <a:effectLst/>
                        </a:rPr>
                        <a:t>ESE</a:t>
                      </a:r>
                      <a:endParaRPr kumimoji="0" lang="en-IN" sz="18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marL="0" algn="ctr" defTabSz="914400" rtl="0" eaLnBrk="1" latinLnBrk="0" hangingPunct="1">
                        <a:lnSpc>
                          <a:spcPct val="106000"/>
                        </a:lnSpc>
                        <a:spcAft>
                          <a:spcPts val="800"/>
                        </a:spcAft>
                      </a:pPr>
                      <a:r>
                        <a:rPr kumimoji="0" lang="en-IN" sz="1800" u="none" kern="1200" dirty="0">
                          <a:effectLst/>
                        </a:rPr>
                        <a:t>PA</a:t>
                      </a:r>
                      <a:endParaRPr kumimoji="0" lang="en-IN" sz="18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marL="0" algn="ctr" defTabSz="914400" rtl="0" eaLnBrk="1" latinLnBrk="0" hangingPunct="1">
                        <a:lnSpc>
                          <a:spcPct val="106000"/>
                        </a:lnSpc>
                        <a:spcAft>
                          <a:spcPts val="800"/>
                        </a:spcAft>
                      </a:pPr>
                      <a:r>
                        <a:rPr kumimoji="0" lang="en-IN" sz="1800" u="none" kern="1200" dirty="0">
                          <a:effectLst/>
                        </a:rPr>
                        <a:t> Total</a:t>
                      </a:r>
                      <a:endParaRPr kumimoji="0" lang="en-IN" sz="18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marL="0" algn="ctr" defTabSz="914400" rtl="0" eaLnBrk="1" latinLnBrk="0" hangingPunct="1">
                        <a:lnSpc>
                          <a:spcPct val="106000"/>
                        </a:lnSpc>
                        <a:spcAft>
                          <a:spcPts val="800"/>
                        </a:spcAft>
                      </a:pPr>
                      <a:r>
                        <a:rPr kumimoji="0" lang="en-IN" sz="1800" u="none" kern="1200" dirty="0">
                          <a:effectLst/>
                        </a:rPr>
                        <a:t>ESE</a:t>
                      </a:r>
                      <a:endParaRPr kumimoji="0" lang="en-IN" sz="18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marL="0" algn="ctr" defTabSz="914400" rtl="0" eaLnBrk="1" latinLnBrk="0" hangingPunct="1">
                        <a:lnSpc>
                          <a:spcPct val="106000"/>
                        </a:lnSpc>
                        <a:spcAft>
                          <a:spcPts val="800"/>
                        </a:spcAft>
                      </a:pPr>
                      <a:r>
                        <a:rPr kumimoji="0" lang="en-IN" sz="1800" u="none" kern="1200" dirty="0">
                          <a:effectLst/>
                        </a:rPr>
                        <a:t>PA</a:t>
                      </a:r>
                      <a:endParaRPr kumimoji="0" lang="en-IN" sz="18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algn="ctr" defTabSz="914400" rtl="0" eaLnBrk="1" latinLnBrk="0" hangingPunct="1">
                        <a:lnSpc>
                          <a:spcPct val="106000"/>
                        </a:lnSpc>
                        <a:spcAft>
                          <a:spcPts val="800"/>
                        </a:spcAft>
                      </a:pPr>
                      <a:r>
                        <a:rPr kumimoji="0" lang="en-IN" sz="1800" u="none" kern="1200" dirty="0">
                          <a:effectLst/>
                        </a:rPr>
                        <a:t> Total</a:t>
                      </a:r>
                      <a:endParaRPr kumimoji="0" lang="en-IN" sz="18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95289">
                <a:tc vMerge="1">
                  <a:txBody>
                    <a:bodyPr/>
                    <a:lstStyle/>
                    <a:p>
                      <a:pPr marL="0" algn="ctr" defTabSz="914400" rtl="0" eaLnBrk="1" latinLnBrk="0" hangingPunct="1">
                        <a:lnSpc>
                          <a:spcPct val="106000"/>
                        </a:lnSpc>
                        <a:spcAft>
                          <a:spcPts val="800"/>
                        </a:spcAft>
                      </a:pPr>
                      <a:endParaRPr kumimoji="0" lang="en-IN" sz="20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pPr marL="0" algn="ctr" defTabSz="914400" rtl="0" eaLnBrk="1" latinLnBrk="0" hangingPunct="1">
                        <a:lnSpc>
                          <a:spcPct val="106000"/>
                        </a:lnSpc>
                        <a:spcAft>
                          <a:spcPts val="800"/>
                        </a:spcAft>
                      </a:pPr>
                      <a:endParaRPr kumimoji="0" lang="en-IN" sz="20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pPr marL="0" algn="ctr" defTabSz="914400" rtl="0" eaLnBrk="1" latinLnBrk="0" hangingPunct="1">
                        <a:lnSpc>
                          <a:spcPct val="106000"/>
                        </a:lnSpc>
                        <a:spcAft>
                          <a:spcPts val="800"/>
                        </a:spcAft>
                      </a:pPr>
                      <a:endParaRPr kumimoji="0" lang="en-IN" sz="20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pPr marL="0" algn="ctr" defTabSz="914400" rtl="0" eaLnBrk="1" latinLnBrk="0" hangingPunct="1">
                        <a:lnSpc>
                          <a:spcPct val="106000"/>
                        </a:lnSpc>
                        <a:spcAft>
                          <a:spcPts val="800"/>
                        </a:spcAft>
                      </a:pPr>
                      <a:endParaRPr kumimoji="0" lang="en-IN" sz="20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marL="0" algn="ctr" defTabSz="914400" rtl="0" eaLnBrk="1" latinLnBrk="0" hangingPunct="1">
                        <a:lnSpc>
                          <a:spcPct val="106000"/>
                        </a:lnSpc>
                        <a:spcAft>
                          <a:spcPts val="800"/>
                        </a:spcAft>
                      </a:pPr>
                      <a:r>
                        <a:rPr kumimoji="0" lang="en-IN" sz="2000" u="none" kern="1200" dirty="0">
                          <a:effectLst/>
                        </a:rPr>
                        <a:t>3</a:t>
                      </a:r>
                      <a:endParaRPr kumimoji="0" lang="en-IN" sz="20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ct val="106000"/>
                        </a:lnSpc>
                        <a:spcAft>
                          <a:spcPts val="800"/>
                        </a:spcAft>
                      </a:pPr>
                      <a:r>
                        <a:rPr kumimoji="0" lang="en-IN" sz="1600" u="none" kern="1200" dirty="0">
                          <a:effectLst/>
                        </a:rPr>
                        <a:t>Max</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ct val="106000"/>
                        </a:lnSpc>
                        <a:spcAft>
                          <a:spcPts val="800"/>
                        </a:spcAft>
                      </a:pPr>
                      <a:r>
                        <a:rPr kumimoji="0" lang="en-IN" sz="1600" u="none" kern="1200" dirty="0">
                          <a:effectLst/>
                        </a:rPr>
                        <a:t>Min</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6000"/>
                        </a:lnSpc>
                        <a:spcBef>
                          <a:spcPts val="0"/>
                        </a:spcBef>
                        <a:spcAft>
                          <a:spcPts val="800"/>
                        </a:spcAft>
                        <a:buClrTx/>
                        <a:buSzTx/>
                        <a:buFontTx/>
                        <a:buNone/>
                        <a:tabLst/>
                        <a:defRPr/>
                      </a:pPr>
                      <a:r>
                        <a:rPr kumimoji="0" lang="en-IN" sz="1600" u="none" kern="1200" dirty="0">
                          <a:effectLst/>
                        </a:rPr>
                        <a:t>Max</a:t>
                      </a:r>
                    </a:p>
                    <a:p>
                      <a:pPr marL="0" algn="l" defTabSz="914400" rtl="0" eaLnBrk="1" latinLnBrk="0" hangingPunct="1">
                        <a:lnSpc>
                          <a:spcPct val="106000"/>
                        </a:lnSpc>
                        <a:spcAft>
                          <a:spcPts val="800"/>
                        </a:spcAft>
                      </a:pPr>
                      <a:endParaRPr kumimoji="0" lang="en-IN" sz="16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6000"/>
                        </a:lnSpc>
                        <a:spcBef>
                          <a:spcPts val="0"/>
                        </a:spcBef>
                        <a:spcAft>
                          <a:spcPts val="800"/>
                        </a:spcAft>
                        <a:buClrTx/>
                        <a:buSzTx/>
                        <a:buFontTx/>
                        <a:buNone/>
                        <a:tabLst/>
                        <a:defRPr/>
                      </a:pPr>
                      <a:r>
                        <a:rPr kumimoji="0" lang="en-IN" sz="1600" u="none" kern="1200" dirty="0">
                          <a:effectLst/>
                        </a:rPr>
                        <a:t>Min</a:t>
                      </a:r>
                    </a:p>
                    <a:p>
                      <a:pPr marL="0" algn="l" defTabSz="914400" rtl="0" eaLnBrk="1" latinLnBrk="0" hangingPunct="1">
                        <a:lnSpc>
                          <a:spcPct val="106000"/>
                        </a:lnSpc>
                        <a:spcAft>
                          <a:spcPts val="800"/>
                        </a:spcAft>
                      </a:pPr>
                      <a:endParaRPr kumimoji="0" lang="en-IN" sz="16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ct val="106000"/>
                        </a:lnSpc>
                        <a:spcAft>
                          <a:spcPts val="800"/>
                        </a:spcAft>
                      </a:pPr>
                      <a:r>
                        <a:rPr kumimoji="0" lang="en-IN" sz="1600" u="none" kern="1200" dirty="0">
                          <a:effectLst/>
                        </a:rPr>
                        <a:t>Max</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ct val="106000"/>
                        </a:lnSpc>
                        <a:spcAft>
                          <a:spcPts val="800"/>
                        </a:spcAft>
                      </a:pPr>
                      <a:r>
                        <a:rPr kumimoji="0" lang="en-IN" sz="1600" u="none" kern="1200" dirty="0">
                          <a:effectLst/>
                        </a:rPr>
                        <a:t>Min</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ct val="106000"/>
                        </a:lnSpc>
                        <a:spcAft>
                          <a:spcPts val="800"/>
                        </a:spcAft>
                      </a:pPr>
                      <a:r>
                        <a:rPr kumimoji="0" lang="en-IN" sz="1600" u="none" kern="1200" dirty="0">
                          <a:effectLst/>
                        </a:rPr>
                        <a:t>Max</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ct val="106000"/>
                        </a:lnSpc>
                        <a:spcAft>
                          <a:spcPts val="800"/>
                        </a:spcAft>
                      </a:pPr>
                      <a:r>
                        <a:rPr kumimoji="0" lang="en-IN" sz="1600" u="none" kern="1200" dirty="0">
                          <a:effectLst/>
                        </a:rPr>
                        <a:t>Min</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ct val="106000"/>
                        </a:lnSpc>
                        <a:spcAft>
                          <a:spcPts val="800"/>
                        </a:spcAft>
                      </a:pPr>
                      <a:r>
                        <a:rPr kumimoji="0" lang="en-IN" sz="1600" u="none" kern="1200" dirty="0">
                          <a:effectLst/>
                        </a:rPr>
                        <a:t>Max</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ct val="106000"/>
                        </a:lnSpc>
                        <a:spcAft>
                          <a:spcPts val="800"/>
                        </a:spcAft>
                      </a:pPr>
                      <a:r>
                        <a:rPr kumimoji="0" lang="en-IN" sz="1600" u="none" kern="1200" dirty="0">
                          <a:effectLst/>
                        </a:rPr>
                        <a:t>Min</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ct val="106000"/>
                        </a:lnSpc>
                        <a:spcAft>
                          <a:spcPts val="800"/>
                        </a:spcAft>
                      </a:pPr>
                      <a:r>
                        <a:rPr kumimoji="0" lang="en-IN" sz="1600" u="none" kern="1200" dirty="0">
                          <a:effectLst/>
                        </a:rPr>
                        <a:t>Max </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ct val="106000"/>
                        </a:lnSpc>
                        <a:spcAft>
                          <a:spcPts val="800"/>
                        </a:spcAft>
                      </a:pPr>
                      <a:r>
                        <a:rPr kumimoji="0" lang="en-IN" sz="1600" u="none" kern="1200" dirty="0">
                          <a:effectLst/>
                        </a:rPr>
                        <a:t>Min</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38986">
                <a:tc vMerge="1">
                  <a:txBody>
                    <a:bodyPr/>
                    <a:lstStyle/>
                    <a:p>
                      <a:pPr marL="0" algn="ctr" defTabSz="914400" rtl="0" eaLnBrk="1" latinLnBrk="0" hangingPunct="1">
                        <a:lnSpc>
                          <a:spcPct val="106000"/>
                        </a:lnSpc>
                        <a:spcAft>
                          <a:spcPts val="800"/>
                        </a:spcAft>
                      </a:pPr>
                      <a:endParaRPr kumimoji="0" lang="en-IN" sz="20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pPr marL="0" algn="ctr" defTabSz="914400" rtl="0" eaLnBrk="1" latinLnBrk="0" hangingPunct="1">
                        <a:lnSpc>
                          <a:spcPct val="106000"/>
                        </a:lnSpc>
                        <a:spcAft>
                          <a:spcPts val="800"/>
                        </a:spcAft>
                      </a:pPr>
                      <a:endParaRPr kumimoji="0" lang="en-IN" sz="20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pPr marL="0" algn="ctr" defTabSz="914400" rtl="0" eaLnBrk="1" latinLnBrk="0" hangingPunct="1">
                        <a:lnSpc>
                          <a:spcPct val="106000"/>
                        </a:lnSpc>
                        <a:spcAft>
                          <a:spcPts val="800"/>
                        </a:spcAft>
                      </a:pPr>
                      <a:endParaRPr kumimoji="0" lang="en-IN" sz="20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pPr marL="0" algn="ctr" defTabSz="914400" rtl="0" eaLnBrk="1" latinLnBrk="0" hangingPunct="1">
                        <a:lnSpc>
                          <a:spcPct val="106000"/>
                        </a:lnSpc>
                        <a:spcAft>
                          <a:spcPts val="800"/>
                        </a:spcAft>
                      </a:pPr>
                      <a:endParaRPr kumimoji="0" lang="en-IN" sz="20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pPr marL="0" algn="l" defTabSz="914400" rtl="0" eaLnBrk="1" latinLnBrk="0" hangingPunct="1">
                        <a:lnSpc>
                          <a:spcPct val="106000"/>
                        </a:lnSpc>
                        <a:spcAft>
                          <a:spcPts val="800"/>
                        </a:spcAft>
                      </a:pPr>
                      <a:endParaRPr kumimoji="0" lang="en-IN" sz="2000" b="1" u="sng"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algn="ctr" defTabSz="914400" rtl="0" eaLnBrk="1" latinLnBrk="0" hangingPunct="1">
                        <a:lnSpc>
                          <a:spcPct val="106000"/>
                        </a:lnSpc>
                        <a:spcAft>
                          <a:spcPts val="800"/>
                        </a:spcAft>
                      </a:pPr>
                      <a:r>
                        <a:rPr kumimoji="0" lang="en-IN" sz="1600" u="none" kern="1200" dirty="0">
                          <a:effectLst/>
                        </a:rPr>
                        <a:t>70</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6000"/>
                        </a:lnSpc>
                        <a:spcAft>
                          <a:spcPts val="800"/>
                        </a:spcAft>
                      </a:pPr>
                      <a:r>
                        <a:rPr kumimoji="0" lang="en-IN" sz="1600" u="none" kern="1200" dirty="0">
                          <a:effectLst/>
                        </a:rPr>
                        <a:t>28</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6000"/>
                        </a:lnSpc>
                        <a:spcAft>
                          <a:spcPts val="800"/>
                        </a:spcAft>
                      </a:pPr>
                      <a:r>
                        <a:rPr kumimoji="0" lang="en-IN" sz="1600" u="none" kern="1200" dirty="0">
                          <a:effectLst/>
                        </a:rPr>
                        <a:t>30</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6000"/>
                        </a:lnSpc>
                        <a:spcAft>
                          <a:spcPts val="800"/>
                        </a:spcAft>
                      </a:pPr>
                      <a:r>
                        <a:rPr kumimoji="0" lang="en-IN" sz="1600" u="none" kern="1200" dirty="0">
                          <a:effectLst/>
                        </a:rPr>
                        <a:t>0</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6000"/>
                        </a:lnSpc>
                        <a:spcAft>
                          <a:spcPts val="800"/>
                        </a:spcAft>
                      </a:pPr>
                      <a:r>
                        <a:rPr kumimoji="0" lang="en-IN" sz="1600" u="none" kern="1200" dirty="0">
                          <a:effectLst/>
                        </a:rPr>
                        <a:t>100</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6000"/>
                        </a:lnSpc>
                        <a:spcAft>
                          <a:spcPts val="800"/>
                        </a:spcAft>
                      </a:pPr>
                      <a:r>
                        <a:rPr kumimoji="0" lang="en-IN" sz="1600" u="none" kern="1200" dirty="0">
                          <a:effectLst/>
                        </a:rPr>
                        <a:t>40</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6000"/>
                        </a:lnSpc>
                        <a:spcAft>
                          <a:spcPts val="800"/>
                        </a:spcAft>
                      </a:pPr>
                      <a:r>
                        <a:rPr kumimoji="0" lang="en-IN" sz="1600" u="none" kern="1200" dirty="0">
                          <a:effectLst/>
                        </a:rPr>
                        <a:t>25@</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6000"/>
                        </a:lnSpc>
                        <a:spcAft>
                          <a:spcPts val="800"/>
                        </a:spcAft>
                      </a:pPr>
                      <a:r>
                        <a:rPr kumimoji="0" lang="en-IN" sz="1600" u="none" kern="1200" dirty="0">
                          <a:effectLst/>
                        </a:rPr>
                        <a:t>10</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6000"/>
                        </a:lnSpc>
                        <a:spcAft>
                          <a:spcPts val="800"/>
                        </a:spcAft>
                      </a:pPr>
                      <a:r>
                        <a:rPr kumimoji="0" lang="en-IN" sz="1600" u="none" kern="1200" dirty="0">
                          <a:effectLst/>
                        </a:rPr>
                        <a:t>25</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6000"/>
                        </a:lnSpc>
                        <a:spcAft>
                          <a:spcPts val="800"/>
                        </a:spcAft>
                      </a:pPr>
                      <a:r>
                        <a:rPr kumimoji="0" lang="en-IN" sz="1600" u="none" kern="1200" dirty="0">
                          <a:effectLst/>
                        </a:rPr>
                        <a:t>10</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6000"/>
                        </a:lnSpc>
                        <a:spcAft>
                          <a:spcPts val="800"/>
                        </a:spcAft>
                      </a:pPr>
                      <a:r>
                        <a:rPr kumimoji="0" lang="en-IN" sz="1600" u="none" kern="1200" dirty="0">
                          <a:effectLst/>
                        </a:rPr>
                        <a:t>50</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6000"/>
                        </a:lnSpc>
                        <a:spcAft>
                          <a:spcPts val="800"/>
                        </a:spcAft>
                      </a:pPr>
                      <a:r>
                        <a:rPr kumimoji="0" lang="en-IN" sz="1600" u="none" kern="1200" dirty="0">
                          <a:effectLst/>
                        </a:rPr>
                        <a:t>20</a:t>
                      </a:r>
                      <a:endParaRPr kumimoji="0" lang="en-IN" sz="1600" b="1" u="none"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CC01CF40-CA8C-D044-AA1B-701376C3157E}"/>
              </a:ext>
            </a:extLst>
          </p:cNvPr>
          <p:cNvSpPr txBox="1"/>
          <p:nvPr/>
        </p:nvSpPr>
        <p:spPr>
          <a:xfrm>
            <a:off x="2540000" y="887900"/>
            <a:ext cx="6248400" cy="707886"/>
          </a:xfrm>
          <a:prstGeom prst="rect">
            <a:avLst/>
          </a:prstGeom>
          <a:noFill/>
        </p:spPr>
        <p:txBody>
          <a:bodyPr wrap="square" rtlCol="0">
            <a:spAutoFit/>
          </a:bodyPr>
          <a:lstStyle/>
          <a:p>
            <a:pPr algn="ctr"/>
            <a:r>
              <a:rPr lang="en-US" sz="4000" b="1" dirty="0"/>
              <a:t>Structure</a:t>
            </a:r>
          </a:p>
        </p:txBody>
      </p:sp>
      <p:pic>
        <p:nvPicPr>
          <p:cNvPr id="7" name="Picture 7">
            <a:extLst>
              <a:ext uri="{FF2B5EF4-FFF2-40B4-BE49-F238E27FC236}">
                <a16:creationId xmlns:a16="http://schemas.microsoft.com/office/drawing/2014/main" id="{F4C1E92B-A829-C54A-90CE-73F2AE64B50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10650358" y="0"/>
            <a:ext cx="1305281" cy="152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9C2CEECB-6BC1-924B-B82B-B741DB7E03D1}"/>
              </a:ext>
            </a:extLst>
          </p:cNvPr>
          <p:cNvCxnSpPr/>
          <p:nvPr/>
        </p:nvCxnSpPr>
        <p:spPr>
          <a:xfrm>
            <a:off x="1098595" y="1531916"/>
            <a:ext cx="952178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70222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
        <p:nvSpPr>
          <p:cNvPr id="6" name="Title 1"/>
          <p:cNvSpPr>
            <a:spLocks noGrp="1"/>
          </p:cNvSpPr>
          <p:nvPr>
            <p:ph type="title"/>
          </p:nvPr>
        </p:nvSpPr>
        <p:spPr>
          <a:xfrm>
            <a:off x="457199" y="274638"/>
            <a:ext cx="10258425" cy="1143000"/>
          </a:xfrm>
        </p:spPr>
        <p:txBody>
          <a:bodyPr>
            <a:normAutofit/>
          </a:bodyPr>
          <a:lstStyle/>
          <a:p>
            <a:pPr algn="l"/>
            <a:r>
              <a:rPr lang="en-US" sz="4800" dirty="0"/>
              <a:t>D-flip-flop</a:t>
            </a:r>
          </a:p>
        </p:txBody>
      </p:sp>
      <p:sp>
        <p:nvSpPr>
          <p:cNvPr id="8" name="Content Placeholder 2"/>
          <p:cNvSpPr txBox="1">
            <a:spLocks/>
          </p:cNvSpPr>
          <p:nvPr/>
        </p:nvSpPr>
        <p:spPr>
          <a:xfrm>
            <a:off x="504824" y="1285875"/>
            <a:ext cx="10258425" cy="4525963"/>
          </a:xfrm>
          <a:prstGeom prst="rect">
            <a:avLst/>
          </a:prstGeo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When S=R=0 or S=R=1, the outputs Q and Q’ either do not change or they are indeterminate (invalid)due to race condition, this disadvantages of S-R latch can be overcome by using the gated D latch.</a:t>
            </a:r>
          </a:p>
        </p:txBody>
      </p:sp>
      <p:pic>
        <p:nvPicPr>
          <p:cNvPr id="9" name="Picture 4"/>
          <p:cNvPicPr>
            <a:picLocks noChangeAspect="1" noChangeArrowheads="1"/>
          </p:cNvPicPr>
          <p:nvPr/>
        </p:nvPicPr>
        <p:blipFill>
          <a:blip r:embed="rId2"/>
          <a:srcRect/>
          <a:stretch>
            <a:fillRect/>
          </a:stretch>
        </p:blipFill>
        <p:spPr bwMode="auto">
          <a:xfrm>
            <a:off x="2638425" y="2076450"/>
            <a:ext cx="2759034" cy="1295400"/>
          </a:xfrm>
          <a:prstGeom prst="rect">
            <a:avLst/>
          </a:prstGeom>
          <a:noFill/>
          <a:ln w="9525">
            <a:noFill/>
            <a:miter lim="800000"/>
            <a:headEnd/>
            <a:tailEnd/>
          </a:ln>
          <a:effectLst/>
        </p:spPr>
      </p:pic>
      <p:pic>
        <p:nvPicPr>
          <p:cNvPr id="10" name="Picture 5"/>
          <p:cNvPicPr>
            <a:picLocks noChangeAspect="1" noChangeArrowheads="1"/>
          </p:cNvPicPr>
          <p:nvPr/>
        </p:nvPicPr>
        <p:blipFill>
          <a:blip r:embed="rId3"/>
          <a:srcRect/>
          <a:stretch>
            <a:fillRect/>
          </a:stretch>
        </p:blipFill>
        <p:spPr bwMode="auto">
          <a:xfrm>
            <a:off x="7800975" y="2143125"/>
            <a:ext cx="1981200" cy="2136928"/>
          </a:xfrm>
          <a:prstGeom prst="rect">
            <a:avLst/>
          </a:prstGeom>
          <a:noFill/>
          <a:ln w="9525">
            <a:noFill/>
            <a:miter lim="800000"/>
            <a:headEnd/>
            <a:tailEnd/>
          </a:ln>
          <a:effectLst/>
        </p:spPr>
      </p:pic>
      <p:graphicFrame>
        <p:nvGraphicFramePr>
          <p:cNvPr id="11" name="Table 10"/>
          <p:cNvGraphicFramePr>
            <a:graphicFrameLocks noGrp="1"/>
          </p:cNvGraphicFramePr>
          <p:nvPr/>
        </p:nvGraphicFramePr>
        <p:xfrm>
          <a:off x="1362075" y="3714750"/>
          <a:ext cx="5076824" cy="2377440"/>
        </p:xfrm>
        <a:graphic>
          <a:graphicData uri="http://schemas.openxmlformats.org/drawingml/2006/table">
            <a:tbl>
              <a:tblPr firstRow="1" bandRow="1">
                <a:tableStyleId>{5940675A-B579-460E-94D1-54222C63F5DA}</a:tableStyleId>
              </a:tblPr>
              <a:tblGrid>
                <a:gridCol w="1269206">
                  <a:extLst>
                    <a:ext uri="{9D8B030D-6E8A-4147-A177-3AD203B41FA5}">
                      <a16:colId xmlns:a16="http://schemas.microsoft.com/office/drawing/2014/main" val="20000"/>
                    </a:ext>
                  </a:extLst>
                </a:gridCol>
                <a:gridCol w="1269206">
                  <a:extLst>
                    <a:ext uri="{9D8B030D-6E8A-4147-A177-3AD203B41FA5}">
                      <a16:colId xmlns:a16="http://schemas.microsoft.com/office/drawing/2014/main" val="20001"/>
                    </a:ext>
                  </a:extLst>
                </a:gridCol>
                <a:gridCol w="1269206">
                  <a:extLst>
                    <a:ext uri="{9D8B030D-6E8A-4147-A177-3AD203B41FA5}">
                      <a16:colId xmlns:a16="http://schemas.microsoft.com/office/drawing/2014/main" val="20002"/>
                    </a:ext>
                  </a:extLst>
                </a:gridCol>
                <a:gridCol w="1269206">
                  <a:extLst>
                    <a:ext uri="{9D8B030D-6E8A-4147-A177-3AD203B41FA5}">
                      <a16:colId xmlns:a16="http://schemas.microsoft.com/office/drawing/2014/main" val="20003"/>
                    </a:ext>
                  </a:extLst>
                </a:gridCol>
              </a:tblGrid>
              <a:tr h="409690">
                <a:tc>
                  <a:txBody>
                    <a:bodyPr/>
                    <a:lstStyle/>
                    <a:p>
                      <a:r>
                        <a:rPr lang="en-US" dirty="0"/>
                        <a:t>CLK</a:t>
                      </a:r>
                    </a:p>
                  </a:txBody>
                  <a:tcPr/>
                </a:tc>
                <a:tc>
                  <a:txBody>
                    <a:bodyPr/>
                    <a:lstStyle/>
                    <a:p>
                      <a:r>
                        <a:rPr lang="en-US" dirty="0"/>
                        <a:t> input</a:t>
                      </a:r>
                    </a:p>
                    <a:p>
                      <a:r>
                        <a:rPr lang="en-US" dirty="0"/>
                        <a:t>     D</a:t>
                      </a:r>
                    </a:p>
                  </a:txBody>
                  <a:tcPr/>
                </a:tc>
                <a:tc>
                  <a:txBody>
                    <a:bodyPr/>
                    <a:lstStyle/>
                    <a:p>
                      <a:r>
                        <a:rPr lang="en-US" dirty="0"/>
                        <a:t>Output</a:t>
                      </a:r>
                    </a:p>
                    <a:p>
                      <a:r>
                        <a:rPr lang="en-US" dirty="0"/>
                        <a:t>    Q</a:t>
                      </a:r>
                    </a:p>
                  </a:txBody>
                  <a:tcPr/>
                </a:tc>
                <a:tc>
                  <a:txBody>
                    <a:bodyPr/>
                    <a:lstStyle/>
                    <a:p>
                      <a:r>
                        <a:rPr lang="en-US" dirty="0"/>
                        <a:t>Status</a:t>
                      </a:r>
                    </a:p>
                  </a:txBody>
                  <a:tcPr/>
                </a:tc>
                <a:extLst>
                  <a:ext uri="{0D108BD9-81ED-4DB2-BD59-A6C34878D82A}">
                    <a16:rowId xmlns:a16="http://schemas.microsoft.com/office/drawing/2014/main" val="10000"/>
                  </a:ext>
                </a:extLst>
              </a:tr>
              <a:tr h="234108">
                <a:tc>
                  <a:txBody>
                    <a:bodyPr/>
                    <a:lstStyle/>
                    <a:p>
                      <a:r>
                        <a:rPr lang="en-US" dirty="0"/>
                        <a:t>↑</a:t>
                      </a:r>
                    </a:p>
                  </a:txBody>
                  <a:tcPr/>
                </a:tc>
                <a:tc>
                  <a:txBody>
                    <a:bodyPr/>
                    <a:lstStyle/>
                    <a:p>
                      <a:r>
                        <a:rPr lang="en-US" dirty="0"/>
                        <a:t>0</a:t>
                      </a:r>
                    </a:p>
                  </a:txBody>
                  <a:tcPr/>
                </a:tc>
                <a:tc>
                  <a:txBody>
                    <a:bodyPr/>
                    <a:lstStyle/>
                    <a:p>
                      <a:r>
                        <a:rPr lang="en-US" dirty="0"/>
                        <a:t>0</a:t>
                      </a:r>
                    </a:p>
                  </a:txBody>
                  <a:tcPr/>
                </a:tc>
                <a:tc>
                  <a:txBody>
                    <a:bodyPr/>
                    <a:lstStyle/>
                    <a:p>
                      <a:r>
                        <a:rPr lang="en-US" dirty="0"/>
                        <a:t>Reset</a:t>
                      </a:r>
                    </a:p>
                  </a:txBody>
                  <a:tcPr/>
                </a:tc>
                <a:extLst>
                  <a:ext uri="{0D108BD9-81ED-4DB2-BD59-A6C34878D82A}">
                    <a16:rowId xmlns:a16="http://schemas.microsoft.com/office/drawing/2014/main" val="10001"/>
                  </a:ext>
                </a:extLst>
              </a:tr>
              <a:tr h="3316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r>
                        <a:rPr lang="en-US" dirty="0"/>
                        <a:t>1</a:t>
                      </a:r>
                    </a:p>
                  </a:txBody>
                  <a:tcPr/>
                </a:tc>
                <a:tc>
                  <a:txBody>
                    <a:bodyPr/>
                    <a:lstStyle/>
                    <a:p>
                      <a:r>
                        <a:rPr lang="en-US" dirty="0"/>
                        <a:t>1</a:t>
                      </a:r>
                    </a:p>
                  </a:txBody>
                  <a:tcPr/>
                </a:tc>
                <a:tc>
                  <a:txBody>
                    <a:bodyPr/>
                    <a:lstStyle/>
                    <a:p>
                      <a:r>
                        <a:rPr lang="en-US" dirty="0"/>
                        <a:t>set</a:t>
                      </a:r>
                    </a:p>
                  </a:txBody>
                  <a:tcPr/>
                </a:tc>
                <a:extLst>
                  <a:ext uri="{0D108BD9-81ED-4DB2-BD59-A6C34878D82A}">
                    <a16:rowId xmlns:a16="http://schemas.microsoft.com/office/drawing/2014/main" val="10002"/>
                  </a:ext>
                </a:extLst>
              </a:tr>
              <a:tr h="2341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ₓ</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ₓ</a:t>
                      </a:r>
                    </a:p>
                  </a:txBody>
                  <a:tcPr/>
                </a:tc>
                <a:tc>
                  <a:txBody>
                    <a:bodyPr/>
                    <a:lstStyle/>
                    <a:p>
                      <a:r>
                        <a:rPr lang="en-US" dirty="0"/>
                        <a:t>No change</a:t>
                      </a:r>
                    </a:p>
                  </a:txBody>
                  <a:tcPr/>
                </a:tc>
                <a:extLst>
                  <a:ext uri="{0D108BD9-81ED-4DB2-BD59-A6C34878D82A}">
                    <a16:rowId xmlns:a16="http://schemas.microsoft.com/office/drawing/2014/main" val="10003"/>
                  </a:ext>
                </a:extLst>
              </a:tr>
              <a:tr h="4096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ₓ</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ₓ</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 change</a:t>
                      </a:r>
                    </a:p>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48452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
        <p:nvSpPr>
          <p:cNvPr id="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mj-lt"/>
                <a:ea typeface="+mj-ea"/>
                <a:cs typeface="+mj-cs"/>
              </a:rPr>
              <a:t>D-flip-flop</a:t>
            </a:r>
          </a:p>
        </p:txBody>
      </p:sp>
      <p:sp>
        <p:nvSpPr>
          <p:cNvPr id="8" name="Content Placeholder 2"/>
          <p:cNvSpPr txBox="1">
            <a:spLocks/>
          </p:cNvSpPr>
          <p:nvPr/>
        </p:nvSpPr>
        <p:spPr>
          <a:xfrm>
            <a:off x="457199" y="1600200"/>
            <a:ext cx="10010775" cy="4505325"/>
          </a:xfrm>
          <a:prstGeom prst="rect">
            <a:avLst/>
          </a:prstGeo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The D-flip flop is simple S-R flip-flop with inverter connected between its input s and 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Due to inverter S and R will be the complements of each other. Hence S=R=0 OR S=R=1. this will avoid problem with SR=00and SR=11condition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When </a:t>
            </a:r>
            <a:r>
              <a:rPr kumimoji="0" lang="en-US" sz="2400" b="0" i="0" u="none" strike="noStrike" kern="1200" cap="none" spc="0" normalizeH="0" baseline="0" noProof="0" dirty="0" err="1">
                <a:ln>
                  <a:noFill/>
                </a:ln>
                <a:solidFill>
                  <a:schemeClr val="tx1"/>
                </a:solidFill>
                <a:effectLst/>
                <a:uLnTx/>
                <a:uFillTx/>
                <a:latin typeface="+mn-lt"/>
                <a:ea typeface="+mn-ea"/>
                <a:cs typeface="+mn-cs"/>
              </a:rPr>
              <a:t>Clk</a:t>
            </a:r>
            <a:r>
              <a:rPr kumimoji="0" lang="en-US" sz="2400" b="0" i="0" u="none" strike="noStrike" kern="1200" cap="none" spc="0" normalizeH="0" baseline="0" noProof="0" dirty="0">
                <a:ln>
                  <a:noFill/>
                </a:ln>
                <a:solidFill>
                  <a:schemeClr val="tx1"/>
                </a:solidFill>
                <a:effectLst/>
                <a:uLnTx/>
                <a:uFillTx/>
                <a:latin typeface="+mn-lt"/>
                <a:ea typeface="+mn-ea"/>
                <a:cs typeface="+mn-cs"/>
              </a:rPr>
              <a:t>=1, D=0  then S=0 ,R=1  Hence this will produce Q=0 .which </a:t>
            </a:r>
            <a:r>
              <a:rPr kumimoji="0" lang="en-US" sz="2400" b="0" i="0" u="none" strike="noStrike" kern="1200" cap="none" spc="0" normalizeH="0" baseline="0" noProof="0" dirty="0" err="1">
                <a:ln>
                  <a:noFill/>
                </a:ln>
                <a:solidFill>
                  <a:schemeClr val="tx1"/>
                </a:solidFill>
                <a:effectLst/>
                <a:uLnTx/>
                <a:uFillTx/>
                <a:latin typeface="+mn-lt"/>
                <a:ea typeface="+mn-ea"/>
                <a:cs typeface="+mn-cs"/>
              </a:rPr>
              <a:t>willl</a:t>
            </a:r>
            <a:r>
              <a:rPr kumimoji="0" lang="en-US" sz="2400" b="0" i="0" u="none" strike="noStrike" kern="1200" cap="none" spc="0" normalizeH="0" baseline="0" noProof="0" dirty="0">
                <a:ln>
                  <a:noFill/>
                </a:ln>
                <a:solidFill>
                  <a:schemeClr val="tx1"/>
                </a:solidFill>
                <a:effectLst/>
                <a:uLnTx/>
                <a:uFillTx/>
                <a:latin typeface="+mn-lt"/>
                <a:ea typeface="+mn-ea"/>
                <a:cs typeface="+mn-cs"/>
              </a:rPr>
              <a:t> reset the flip-flop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When </a:t>
            </a:r>
            <a:r>
              <a:rPr kumimoji="0" lang="en-US" sz="2400" b="0" i="0" u="none" strike="noStrike" kern="1200" cap="none" spc="0" normalizeH="0" baseline="0" noProof="0" dirty="0" err="1">
                <a:ln>
                  <a:noFill/>
                </a:ln>
                <a:solidFill>
                  <a:schemeClr val="tx1"/>
                </a:solidFill>
                <a:effectLst/>
                <a:uLnTx/>
                <a:uFillTx/>
                <a:latin typeface="+mn-lt"/>
                <a:ea typeface="+mn-ea"/>
                <a:cs typeface="+mn-cs"/>
              </a:rPr>
              <a:t>Clk</a:t>
            </a:r>
            <a:r>
              <a:rPr kumimoji="0" lang="en-US" sz="2400" b="0" i="0" u="none" strike="noStrike" kern="1200" cap="none" spc="0" normalizeH="0" baseline="0" noProof="0" dirty="0">
                <a:ln>
                  <a:noFill/>
                </a:ln>
                <a:solidFill>
                  <a:schemeClr val="tx1"/>
                </a:solidFill>
                <a:effectLst/>
                <a:uLnTx/>
                <a:uFillTx/>
                <a:latin typeface="+mn-lt"/>
                <a:ea typeface="+mn-ea"/>
                <a:cs typeface="+mn-cs"/>
              </a:rPr>
              <a:t>=1, D=1 then S=1 ,R=0 Hence this will produce Q=01.which will reset the flip-flop.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From the truth table it is concluded that Q output  will follow D input.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There is no Race condition for this flip flop.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248452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
        <p:nvSpPr>
          <p:cNvPr id="6" name="Title 1"/>
          <p:cNvSpPr>
            <a:spLocks noGrp="1"/>
          </p:cNvSpPr>
          <p:nvPr>
            <p:ph type="title"/>
          </p:nvPr>
        </p:nvSpPr>
        <p:spPr>
          <a:xfrm>
            <a:off x="1347978" y="331506"/>
            <a:ext cx="8229600" cy="1143000"/>
          </a:xfrm>
        </p:spPr>
        <p:txBody>
          <a:bodyPr>
            <a:noAutofit/>
          </a:bodyPr>
          <a:lstStyle/>
          <a:p>
            <a:pPr algn="l"/>
            <a:r>
              <a:rPr lang="en-US" sz="4800" dirty="0"/>
              <a:t>JK flip-flop</a:t>
            </a:r>
            <a:br>
              <a:rPr lang="en-US" sz="4800" dirty="0"/>
            </a:br>
            <a:endParaRPr lang="en-US" sz="4800" dirty="0"/>
          </a:p>
        </p:txBody>
      </p:sp>
      <p:pic>
        <p:nvPicPr>
          <p:cNvPr id="8" name="Content Placeholder 3"/>
          <p:cNvPicPr>
            <a:picLocks noChangeAspect="1"/>
          </p:cNvPicPr>
          <p:nvPr/>
        </p:nvPicPr>
        <p:blipFill>
          <a:blip r:embed="rId2"/>
          <a:stretch>
            <a:fillRect/>
          </a:stretch>
        </p:blipFill>
        <p:spPr>
          <a:xfrm>
            <a:off x="6629400" y="1150656"/>
            <a:ext cx="3072061" cy="2428875"/>
          </a:xfrm>
          <a:prstGeom prst="rect">
            <a:avLst/>
          </a:prstGeom>
        </p:spPr>
      </p:pic>
      <p:pic>
        <p:nvPicPr>
          <p:cNvPr id="9" name="Picture 4"/>
          <p:cNvPicPr>
            <a:picLocks noChangeAspect="1"/>
          </p:cNvPicPr>
          <p:nvPr/>
        </p:nvPicPr>
        <p:blipFill>
          <a:blip r:embed="rId3"/>
          <a:stretch>
            <a:fillRect/>
          </a:stretch>
        </p:blipFill>
        <p:spPr>
          <a:xfrm>
            <a:off x="733425" y="1064931"/>
            <a:ext cx="4562475" cy="2593961"/>
          </a:xfrm>
          <a:prstGeom prst="rect">
            <a:avLst/>
          </a:prstGeom>
        </p:spPr>
      </p:pic>
      <p:graphicFrame>
        <p:nvGraphicFramePr>
          <p:cNvPr id="10" name="Content Placeholder 3"/>
          <p:cNvGraphicFramePr>
            <a:graphicFrameLocks/>
          </p:cNvGraphicFramePr>
          <p:nvPr/>
        </p:nvGraphicFramePr>
        <p:xfrm>
          <a:off x="5419727" y="3598582"/>
          <a:ext cx="3629023" cy="2651760"/>
        </p:xfrm>
        <a:graphic>
          <a:graphicData uri="http://schemas.openxmlformats.org/drawingml/2006/table">
            <a:tbl>
              <a:tblPr firstRow="1" bandRow="1">
                <a:tableStyleId>{5940675A-B579-460E-94D1-54222C63F5DA}</a:tableStyleId>
              </a:tblPr>
              <a:tblGrid>
                <a:gridCol w="811755">
                  <a:extLst>
                    <a:ext uri="{9D8B030D-6E8A-4147-A177-3AD203B41FA5}">
                      <a16:colId xmlns:a16="http://schemas.microsoft.com/office/drawing/2014/main" val="20000"/>
                    </a:ext>
                  </a:extLst>
                </a:gridCol>
                <a:gridCol w="811755">
                  <a:extLst>
                    <a:ext uri="{9D8B030D-6E8A-4147-A177-3AD203B41FA5}">
                      <a16:colId xmlns:a16="http://schemas.microsoft.com/office/drawing/2014/main" val="20001"/>
                    </a:ext>
                  </a:extLst>
                </a:gridCol>
                <a:gridCol w="859505">
                  <a:extLst>
                    <a:ext uri="{9D8B030D-6E8A-4147-A177-3AD203B41FA5}">
                      <a16:colId xmlns:a16="http://schemas.microsoft.com/office/drawing/2014/main" val="20002"/>
                    </a:ext>
                  </a:extLst>
                </a:gridCol>
                <a:gridCol w="1146008">
                  <a:extLst>
                    <a:ext uri="{9D8B030D-6E8A-4147-A177-3AD203B41FA5}">
                      <a16:colId xmlns:a16="http://schemas.microsoft.com/office/drawing/2014/main" val="20003"/>
                    </a:ext>
                  </a:extLst>
                </a:gridCol>
              </a:tblGrid>
              <a:tr h="327392">
                <a:tc>
                  <a:txBody>
                    <a:bodyPr/>
                    <a:lstStyle/>
                    <a:p>
                      <a:pPr algn="ctr"/>
                      <a:r>
                        <a:rPr lang="en-US" b="1" dirty="0"/>
                        <a:t>CLK</a:t>
                      </a:r>
                    </a:p>
                  </a:txBody>
                  <a:tcPr/>
                </a:tc>
                <a:tc>
                  <a:txBody>
                    <a:bodyPr/>
                    <a:lstStyle/>
                    <a:p>
                      <a:r>
                        <a:rPr lang="en-US" b="1" dirty="0"/>
                        <a:t>J</a:t>
                      </a:r>
                    </a:p>
                  </a:txBody>
                  <a:tcPr/>
                </a:tc>
                <a:tc>
                  <a:txBody>
                    <a:bodyPr/>
                    <a:lstStyle/>
                    <a:p>
                      <a:r>
                        <a:rPr lang="en-US" b="1" dirty="0"/>
                        <a:t>K</a:t>
                      </a:r>
                    </a:p>
                  </a:txBody>
                  <a:tcPr/>
                </a:tc>
                <a:tc>
                  <a:txBody>
                    <a:bodyPr/>
                    <a:lstStyle/>
                    <a:p>
                      <a:pPr algn="ctr"/>
                      <a:r>
                        <a:rPr lang="en-US" b="1" dirty="0"/>
                        <a:t>Qn+1</a:t>
                      </a:r>
                    </a:p>
                  </a:txBody>
                  <a:tcPr/>
                </a:tc>
                <a:extLst>
                  <a:ext uri="{0D108BD9-81ED-4DB2-BD59-A6C34878D82A}">
                    <a16:rowId xmlns:a16="http://schemas.microsoft.com/office/drawing/2014/main" val="10000"/>
                  </a:ext>
                </a:extLst>
              </a:tr>
              <a:tr h="4457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a:t>
                      </a:r>
                    </a:p>
                    <a:p>
                      <a:pPr algn="ctr"/>
                      <a:endParaRPr lang="en-US" dirty="0"/>
                    </a:p>
                  </a:txBody>
                  <a:tcPr/>
                </a:tc>
                <a:tc>
                  <a:txBody>
                    <a:bodyPr/>
                    <a:lstStyle/>
                    <a:p>
                      <a:r>
                        <a:rPr lang="en-US" dirty="0"/>
                        <a:t>0</a:t>
                      </a:r>
                    </a:p>
                  </a:txBody>
                  <a:tcPr/>
                </a:tc>
                <a:tc>
                  <a:txBody>
                    <a:bodyPr/>
                    <a:lstStyle/>
                    <a:p>
                      <a:r>
                        <a:rPr lang="en-US" dirty="0"/>
                        <a:t>0</a:t>
                      </a:r>
                    </a:p>
                  </a:txBody>
                  <a:tcPr/>
                </a:tc>
                <a:tc>
                  <a:txBody>
                    <a:bodyPr/>
                    <a:lstStyle/>
                    <a:p>
                      <a:pPr algn="ctr"/>
                      <a:r>
                        <a:rPr lang="en-US" dirty="0" err="1"/>
                        <a:t>Qn</a:t>
                      </a:r>
                      <a:endParaRPr lang="en-US" dirty="0"/>
                    </a:p>
                  </a:txBody>
                  <a:tcPr/>
                </a:tc>
                <a:extLst>
                  <a:ext uri="{0D108BD9-81ED-4DB2-BD59-A6C34878D82A}">
                    <a16:rowId xmlns:a16="http://schemas.microsoft.com/office/drawing/2014/main" val="10001"/>
                  </a:ext>
                </a:extLst>
              </a:tr>
              <a:tr h="327392">
                <a:tc>
                  <a:txBody>
                    <a:bodyPr/>
                    <a:lstStyle/>
                    <a:p>
                      <a:pPr algn="ctr"/>
                      <a:r>
                        <a:rPr lang="en-US" dirty="0"/>
                        <a:t>↑</a:t>
                      </a:r>
                    </a:p>
                  </a:txBody>
                  <a:tcPr/>
                </a:tc>
                <a:tc>
                  <a:txBody>
                    <a:bodyPr/>
                    <a:lstStyle/>
                    <a:p>
                      <a:r>
                        <a:rPr lang="en-US" dirty="0"/>
                        <a:t>0</a:t>
                      </a:r>
                    </a:p>
                  </a:txBody>
                  <a:tcPr/>
                </a:tc>
                <a:tc>
                  <a:txBody>
                    <a:bodyPr/>
                    <a:lstStyle/>
                    <a:p>
                      <a:r>
                        <a:rPr lang="en-US" dirty="0"/>
                        <a:t>1</a:t>
                      </a:r>
                    </a:p>
                  </a:txBody>
                  <a:tcPr/>
                </a:tc>
                <a:tc>
                  <a:txBody>
                    <a:bodyPr/>
                    <a:lstStyle/>
                    <a:p>
                      <a:pPr algn="ctr"/>
                      <a:r>
                        <a:rPr lang="en-US" dirty="0"/>
                        <a:t>0(reset)</a:t>
                      </a:r>
                    </a:p>
                  </a:txBody>
                  <a:tcPr/>
                </a:tc>
                <a:extLst>
                  <a:ext uri="{0D108BD9-81ED-4DB2-BD59-A6C34878D82A}">
                    <a16:rowId xmlns:a16="http://schemas.microsoft.com/office/drawing/2014/main" val="10002"/>
                  </a:ext>
                </a:extLst>
              </a:tr>
              <a:tr h="5729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a:t>
                      </a:r>
                    </a:p>
                    <a:p>
                      <a:pPr algn="ctr"/>
                      <a:endParaRPr lang="en-US" dirty="0"/>
                    </a:p>
                  </a:txBody>
                  <a:tcPr/>
                </a:tc>
                <a:tc>
                  <a:txBody>
                    <a:bodyPr/>
                    <a:lstStyle/>
                    <a:p>
                      <a:r>
                        <a:rPr lang="en-US" dirty="0"/>
                        <a:t>1</a:t>
                      </a:r>
                    </a:p>
                  </a:txBody>
                  <a:tcPr/>
                </a:tc>
                <a:tc>
                  <a:txBody>
                    <a:bodyPr/>
                    <a:lstStyle/>
                    <a:p>
                      <a:r>
                        <a:rPr lang="en-US" dirty="0"/>
                        <a:t>0</a:t>
                      </a:r>
                    </a:p>
                  </a:txBody>
                  <a:tcPr/>
                </a:tc>
                <a:tc>
                  <a:txBody>
                    <a:bodyPr/>
                    <a:lstStyle/>
                    <a:p>
                      <a:pPr algn="ctr"/>
                      <a:r>
                        <a:rPr lang="en-US" dirty="0"/>
                        <a:t>1(set)</a:t>
                      </a:r>
                    </a:p>
                  </a:txBody>
                  <a:tcPr/>
                </a:tc>
                <a:extLst>
                  <a:ext uri="{0D108BD9-81ED-4DB2-BD59-A6C34878D82A}">
                    <a16:rowId xmlns:a16="http://schemas.microsoft.com/office/drawing/2014/main" val="10003"/>
                  </a:ext>
                </a:extLst>
              </a:tr>
              <a:tr h="5729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a:t>
                      </a:r>
                    </a:p>
                    <a:p>
                      <a:pPr algn="ctr"/>
                      <a:endParaRPr lang="en-US" dirty="0"/>
                    </a:p>
                  </a:txBody>
                  <a:tcPr/>
                </a:tc>
                <a:tc>
                  <a:txBody>
                    <a:bodyPr/>
                    <a:lstStyle/>
                    <a:p>
                      <a:r>
                        <a:rPr lang="en-US" dirty="0"/>
                        <a:t>1</a:t>
                      </a:r>
                    </a:p>
                  </a:txBody>
                  <a:tcPr/>
                </a:tc>
                <a:tc>
                  <a:txBody>
                    <a:bodyPr/>
                    <a:lstStyle/>
                    <a:p>
                      <a:r>
                        <a:rPr lang="en-US" dirty="0"/>
                        <a:t>1</a:t>
                      </a:r>
                    </a:p>
                  </a:txBody>
                  <a:tcPr/>
                </a:tc>
                <a:tc>
                  <a:txBody>
                    <a:bodyPr/>
                    <a:lstStyle/>
                    <a:p>
                      <a:endParaRPr lang="en-US" dirty="0"/>
                    </a:p>
                  </a:txBody>
                  <a:tcPr>
                    <a:blipFill rotWithShape="0">
                      <a:blip r:embed="rId4"/>
                      <a:stretch>
                        <a:fillRect l="-146667" t="-408197" r="-667" b="-24590"/>
                      </a:stretch>
                    </a:blip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48452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
        <p:nvSpPr>
          <p:cNvPr id="6" name="Title 2"/>
          <p:cNvSpPr>
            <a:spLocks noGrp="1"/>
          </p:cNvSpPr>
          <p:nvPr>
            <p:ph type="title"/>
          </p:nvPr>
        </p:nvSpPr>
        <p:spPr>
          <a:xfrm>
            <a:off x="457200" y="274638"/>
            <a:ext cx="8229600" cy="1143000"/>
          </a:xfrm>
        </p:spPr>
        <p:txBody>
          <a:bodyPr>
            <a:normAutofit/>
          </a:bodyPr>
          <a:lstStyle/>
          <a:p>
            <a:r>
              <a:rPr lang="en-US" sz="4800" dirty="0"/>
              <a:t>Construction of JK FF</a:t>
            </a:r>
          </a:p>
        </p:txBody>
      </p:sp>
      <p:sp>
        <p:nvSpPr>
          <p:cNvPr id="8" name="Content Placeholder 2"/>
          <p:cNvSpPr txBox="1">
            <a:spLocks/>
          </p:cNvSpPr>
          <p:nvPr/>
        </p:nvSpPr>
        <p:spPr>
          <a:xfrm>
            <a:off x="457199" y="1600200"/>
            <a:ext cx="10353675" cy="4525963"/>
          </a:xfrm>
          <a:prstGeom prst="rect">
            <a:avLst/>
          </a:prstGeom>
        </p:spPr>
        <p:txBody>
          <a:bodyPr>
            <a:normAutofit fontScale="96250"/>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333333"/>
                </a:solidFill>
                <a:effectLst/>
                <a:uLnTx/>
                <a:uFillTx/>
                <a:latin typeface="Lato"/>
                <a:ea typeface="+mn-ea"/>
                <a:cs typeface="+mn-cs"/>
              </a:rPr>
              <a:t> </a:t>
            </a:r>
            <a:r>
              <a:rPr kumimoji="0" lang="en-US" sz="2500" b="0" i="0" u="none" strike="noStrike" kern="1200" cap="none" spc="0" normalizeH="0" baseline="0" noProof="0" dirty="0">
                <a:ln>
                  <a:noFill/>
                </a:ln>
                <a:effectLst/>
                <a:uLnTx/>
                <a:uFillTx/>
                <a:latin typeface="+mn-lt"/>
                <a:ea typeface="+mn-ea"/>
                <a:cs typeface="+mn-cs"/>
              </a:rPr>
              <a:t>J and K will be given as external inputs to S and R. As shown in the logic diagram, R’ and S’ will be the outputs of the combinational circuit.</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effectLst/>
                <a:uLnTx/>
                <a:uFillTx/>
                <a:latin typeface="+mn-lt"/>
                <a:ea typeface="+mn-ea"/>
                <a:cs typeface="+mn-cs"/>
              </a:rPr>
              <a:t>The truth tables for the flip flop conversion are given below. The present state is represented by </a:t>
            </a:r>
            <a:r>
              <a:rPr kumimoji="0" lang="en-US" sz="2500" b="0" i="0" u="none" strike="noStrike" kern="1200" cap="none" spc="0" normalizeH="0" baseline="0" noProof="0" dirty="0" err="1">
                <a:ln>
                  <a:noFill/>
                </a:ln>
                <a:effectLst/>
                <a:uLnTx/>
                <a:uFillTx/>
                <a:latin typeface="+mn-lt"/>
                <a:ea typeface="+mn-ea"/>
                <a:cs typeface="+mn-cs"/>
              </a:rPr>
              <a:t>Qn</a:t>
            </a:r>
            <a:r>
              <a:rPr kumimoji="0" lang="en-US" sz="2500" b="0" i="0" u="none" strike="noStrike" kern="1200" cap="none" spc="0" normalizeH="0" baseline="0" noProof="0" dirty="0">
                <a:ln>
                  <a:noFill/>
                </a:ln>
                <a:effectLst/>
                <a:uLnTx/>
                <a:uFillTx/>
                <a:latin typeface="+mn-lt"/>
                <a:ea typeface="+mn-ea"/>
                <a:cs typeface="+mn-cs"/>
              </a:rPr>
              <a:t> and Qn+1 is the next state to be obtained when the J and K inputs are applied.</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effectLst/>
                <a:uLnTx/>
                <a:uFillTx/>
                <a:latin typeface="+mn-lt"/>
                <a:ea typeface="+mn-ea"/>
                <a:cs typeface="+mn-cs"/>
              </a:rPr>
              <a:t>For two inputs J and K, there will be eight possible combinations. For each combination of J, K and </a:t>
            </a:r>
            <a:r>
              <a:rPr kumimoji="0" lang="en-US" sz="2500" b="0" i="0" u="none" strike="noStrike" kern="1200" cap="none" spc="0" normalizeH="0" baseline="0" noProof="0" dirty="0" err="1">
                <a:ln>
                  <a:noFill/>
                </a:ln>
                <a:effectLst/>
                <a:uLnTx/>
                <a:uFillTx/>
                <a:latin typeface="+mn-lt"/>
                <a:ea typeface="+mn-ea"/>
                <a:cs typeface="+mn-cs"/>
              </a:rPr>
              <a:t>Qn</a:t>
            </a:r>
            <a:r>
              <a:rPr kumimoji="0" lang="en-US" sz="2500" b="0" i="0" u="none" strike="noStrike" kern="1200" cap="none" spc="0" normalizeH="0" baseline="0" noProof="0" dirty="0">
                <a:ln>
                  <a:noFill/>
                </a:ln>
                <a:effectLst/>
                <a:uLnTx/>
                <a:uFillTx/>
                <a:latin typeface="+mn-lt"/>
                <a:ea typeface="+mn-ea"/>
                <a:cs typeface="+mn-cs"/>
              </a:rPr>
              <a:t>, the corresponding Qn+1 states are found. Qn+1 simply suggests the future values to be obtained by the JK flip flop after the value of Qn. The table is then completed by writing the values of S’ and </a:t>
            </a:r>
            <a:r>
              <a:rPr kumimoji="0" lang="en-US" sz="2500" b="0" i="0" u="none" strike="noStrike" kern="1200" cap="none" spc="0" normalizeH="0" baseline="0" noProof="0" dirty="0" err="1">
                <a:ln>
                  <a:noFill/>
                </a:ln>
                <a:effectLst/>
                <a:uLnTx/>
                <a:uFillTx/>
                <a:latin typeface="+mn-lt"/>
                <a:ea typeface="+mn-ea"/>
                <a:cs typeface="+mn-cs"/>
              </a:rPr>
              <a:t>R’required</a:t>
            </a:r>
            <a:r>
              <a:rPr kumimoji="0" lang="en-US" sz="2500" b="0" i="0" u="none" strike="noStrike" kern="1200" cap="none" spc="0" normalizeH="0" baseline="0" noProof="0" dirty="0">
                <a:ln>
                  <a:noFill/>
                </a:ln>
                <a:effectLst/>
                <a:uLnTx/>
                <a:uFillTx/>
                <a:latin typeface="+mn-lt"/>
                <a:ea typeface="+mn-ea"/>
                <a:cs typeface="+mn-cs"/>
              </a:rPr>
              <a:t> to get each Qn+1 from the corresponding Qn. That is, the values of S’ and R’ that are required to change the state of the flip flop from </a:t>
            </a:r>
            <a:r>
              <a:rPr kumimoji="0" lang="en-US" sz="2500" b="0" i="0" u="none" strike="noStrike" kern="1200" cap="none" spc="0" normalizeH="0" baseline="0" noProof="0" dirty="0" err="1">
                <a:ln>
                  <a:noFill/>
                </a:ln>
                <a:effectLst/>
                <a:uLnTx/>
                <a:uFillTx/>
                <a:latin typeface="+mn-lt"/>
                <a:ea typeface="+mn-ea"/>
                <a:cs typeface="+mn-cs"/>
              </a:rPr>
              <a:t>Qn</a:t>
            </a:r>
            <a:r>
              <a:rPr kumimoji="0" lang="en-US" sz="2500" b="0" i="0" u="none" strike="noStrike" kern="1200" cap="none" spc="0" normalizeH="0" baseline="0" noProof="0" dirty="0">
                <a:ln>
                  <a:noFill/>
                </a:ln>
                <a:effectLst/>
                <a:uLnTx/>
                <a:uFillTx/>
                <a:latin typeface="+mn-lt"/>
                <a:ea typeface="+mn-ea"/>
                <a:cs typeface="+mn-cs"/>
              </a:rPr>
              <a:t> to Qn+1 are written.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248452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
        <p:nvSpPr>
          <p:cNvPr id="6" name="Title 1"/>
          <p:cNvSpPr>
            <a:spLocks noGrp="1"/>
          </p:cNvSpPr>
          <p:nvPr>
            <p:ph type="title"/>
          </p:nvPr>
        </p:nvSpPr>
        <p:spPr>
          <a:xfrm>
            <a:off x="466725" y="312737"/>
            <a:ext cx="9820276" cy="1206609"/>
          </a:xfrm>
        </p:spPr>
        <p:txBody>
          <a:bodyPr/>
          <a:lstStyle/>
          <a:p>
            <a:r>
              <a:rPr lang="en-US" dirty="0"/>
              <a:t>Truth table</a:t>
            </a:r>
          </a:p>
        </p:txBody>
      </p:sp>
      <p:graphicFrame>
        <p:nvGraphicFramePr>
          <p:cNvPr id="8" name="Content Placeholder 3"/>
          <p:cNvGraphicFramePr>
            <a:graphicFrameLocks/>
          </p:cNvGraphicFramePr>
          <p:nvPr/>
        </p:nvGraphicFramePr>
        <p:xfrm>
          <a:off x="466725" y="1638294"/>
          <a:ext cx="9820275" cy="3914780"/>
        </p:xfrm>
        <a:graphic>
          <a:graphicData uri="http://schemas.openxmlformats.org/drawingml/2006/table">
            <a:tbl>
              <a:tblPr firstRow="1" bandRow="1">
                <a:tableStyleId>{5940675A-B579-460E-94D1-54222C63F5DA}</a:tableStyleId>
              </a:tblPr>
              <a:tblGrid>
                <a:gridCol w="1091142">
                  <a:extLst>
                    <a:ext uri="{9D8B030D-6E8A-4147-A177-3AD203B41FA5}">
                      <a16:colId xmlns:a16="http://schemas.microsoft.com/office/drawing/2014/main" val="20000"/>
                    </a:ext>
                  </a:extLst>
                </a:gridCol>
                <a:gridCol w="1091142">
                  <a:extLst>
                    <a:ext uri="{9D8B030D-6E8A-4147-A177-3AD203B41FA5}">
                      <a16:colId xmlns:a16="http://schemas.microsoft.com/office/drawing/2014/main" val="20001"/>
                    </a:ext>
                  </a:extLst>
                </a:gridCol>
                <a:gridCol w="1272999">
                  <a:extLst>
                    <a:ext uri="{9D8B030D-6E8A-4147-A177-3AD203B41FA5}">
                      <a16:colId xmlns:a16="http://schemas.microsoft.com/office/drawing/2014/main" val="20002"/>
                    </a:ext>
                  </a:extLst>
                </a:gridCol>
                <a:gridCol w="1091142">
                  <a:extLst>
                    <a:ext uri="{9D8B030D-6E8A-4147-A177-3AD203B41FA5}">
                      <a16:colId xmlns:a16="http://schemas.microsoft.com/office/drawing/2014/main" val="20003"/>
                    </a:ext>
                  </a:extLst>
                </a:gridCol>
                <a:gridCol w="1727641">
                  <a:extLst>
                    <a:ext uri="{9D8B030D-6E8A-4147-A177-3AD203B41FA5}">
                      <a16:colId xmlns:a16="http://schemas.microsoft.com/office/drawing/2014/main" val="20004"/>
                    </a:ext>
                  </a:extLst>
                </a:gridCol>
                <a:gridCol w="1363927">
                  <a:extLst>
                    <a:ext uri="{9D8B030D-6E8A-4147-A177-3AD203B41FA5}">
                      <a16:colId xmlns:a16="http://schemas.microsoft.com/office/drawing/2014/main" val="20005"/>
                    </a:ext>
                  </a:extLst>
                </a:gridCol>
                <a:gridCol w="2182282">
                  <a:extLst>
                    <a:ext uri="{9D8B030D-6E8A-4147-A177-3AD203B41FA5}">
                      <a16:colId xmlns:a16="http://schemas.microsoft.com/office/drawing/2014/main" val="20006"/>
                    </a:ext>
                  </a:extLst>
                </a:gridCol>
              </a:tblGrid>
              <a:tr h="391478">
                <a:tc gridSpan="2">
                  <a:txBody>
                    <a:bodyPr/>
                    <a:lstStyle/>
                    <a:p>
                      <a:pPr algn="ctr"/>
                      <a:r>
                        <a:rPr lang="en-US" b="1" dirty="0"/>
                        <a:t>Data inputs</a:t>
                      </a:r>
                    </a:p>
                  </a:txBody>
                  <a:tcPr/>
                </a:tc>
                <a:tc hMerge="1">
                  <a:txBody>
                    <a:bodyPr/>
                    <a:lstStyle/>
                    <a:p>
                      <a:endParaRPr lang="en-US" dirty="0"/>
                    </a:p>
                  </a:txBody>
                  <a:tcPr/>
                </a:tc>
                <a:tc gridSpan="2">
                  <a:txBody>
                    <a:bodyPr/>
                    <a:lstStyle/>
                    <a:p>
                      <a:pPr algn="ctr"/>
                      <a:r>
                        <a:rPr lang="en-US" b="1" dirty="0"/>
                        <a:t>Outputs(past)</a:t>
                      </a:r>
                    </a:p>
                  </a:txBody>
                  <a:tcPr/>
                </a:tc>
                <a:tc hMerge="1">
                  <a:txBody>
                    <a:bodyPr/>
                    <a:lstStyle/>
                    <a:p>
                      <a:endParaRPr lang="en-US" dirty="0"/>
                    </a:p>
                  </a:txBody>
                  <a:tcPr/>
                </a:tc>
                <a:tc gridSpan="2">
                  <a:txBody>
                    <a:bodyPr/>
                    <a:lstStyle/>
                    <a:p>
                      <a:pPr algn="ctr"/>
                      <a:r>
                        <a:rPr lang="en-US" b="1" dirty="0"/>
                        <a:t>I/P</a:t>
                      </a:r>
                      <a:r>
                        <a:rPr lang="en-US" b="1" baseline="0" dirty="0"/>
                        <a:t> to SR Flip-flop</a:t>
                      </a:r>
                      <a:endParaRPr lang="en-US" b="1" dirty="0"/>
                    </a:p>
                  </a:txBody>
                  <a:tcPr/>
                </a:tc>
                <a:tc hMerge="1">
                  <a:txBody>
                    <a:bodyPr/>
                    <a:lstStyle/>
                    <a:p>
                      <a:endParaRPr lang="en-US" dirty="0"/>
                    </a:p>
                  </a:txBody>
                  <a:tcPr/>
                </a:tc>
                <a:tc>
                  <a:txBody>
                    <a:bodyPr/>
                    <a:lstStyle/>
                    <a:p>
                      <a:pPr algn="ctr"/>
                      <a:r>
                        <a:rPr lang="en-US" b="1" dirty="0"/>
                        <a:t>Output(present)</a:t>
                      </a:r>
                    </a:p>
                  </a:txBody>
                  <a:tcPr/>
                </a:tc>
                <a:extLst>
                  <a:ext uri="{0D108BD9-81ED-4DB2-BD59-A6C34878D82A}">
                    <a16:rowId xmlns:a16="http://schemas.microsoft.com/office/drawing/2014/main" val="10000"/>
                  </a:ext>
                </a:extLst>
              </a:tr>
              <a:tr h="391478">
                <a:tc>
                  <a:txBody>
                    <a:bodyPr/>
                    <a:lstStyle/>
                    <a:p>
                      <a:pPr algn="ctr"/>
                      <a:r>
                        <a:rPr lang="en-US" b="1" dirty="0"/>
                        <a:t>J</a:t>
                      </a:r>
                    </a:p>
                  </a:txBody>
                  <a:tcPr/>
                </a:tc>
                <a:tc>
                  <a:txBody>
                    <a:bodyPr/>
                    <a:lstStyle/>
                    <a:p>
                      <a:pPr algn="ctr"/>
                      <a:r>
                        <a:rPr lang="en-US" b="1" dirty="0"/>
                        <a:t>K</a:t>
                      </a:r>
                    </a:p>
                  </a:txBody>
                  <a:tcPr/>
                </a:tc>
                <a:tc>
                  <a:txBody>
                    <a:bodyPr/>
                    <a:lstStyle/>
                    <a:p>
                      <a:pPr algn="ctr"/>
                      <a:r>
                        <a:rPr lang="en-US" b="1" dirty="0" err="1"/>
                        <a:t>Qn</a:t>
                      </a:r>
                      <a:endParaRPr lang="en-US" b="1" dirty="0"/>
                    </a:p>
                  </a:txBody>
                  <a:tcPr/>
                </a:tc>
                <a:tc>
                  <a:txBody>
                    <a:bodyPr/>
                    <a:lstStyle/>
                    <a:p>
                      <a:endParaRPr lang="en-US"/>
                    </a:p>
                  </a:txBody>
                  <a:tcPr>
                    <a:blipFill rotWithShape="0">
                      <a:blip r:embed="rId2"/>
                      <a:stretch>
                        <a:fillRect l="-318000" t="-108197" r="-485333" b="-822951"/>
                      </a:stretch>
                    </a:blipFill>
                  </a:tcPr>
                </a:tc>
                <a:tc>
                  <a:txBody>
                    <a:bodyPr/>
                    <a:lstStyle/>
                    <a:p>
                      <a:pPr algn="ctr"/>
                      <a:r>
                        <a:rPr lang="en-US" b="1" dirty="0"/>
                        <a:t>R’</a:t>
                      </a:r>
                    </a:p>
                  </a:txBody>
                  <a:tcPr/>
                </a:tc>
                <a:tc>
                  <a:txBody>
                    <a:bodyPr/>
                    <a:lstStyle/>
                    <a:p>
                      <a:pPr algn="ctr"/>
                      <a:r>
                        <a:rPr lang="en-US" b="1" dirty="0"/>
                        <a:t>S’</a:t>
                      </a:r>
                    </a:p>
                  </a:txBody>
                  <a:tcPr/>
                </a:tc>
                <a:tc>
                  <a:txBody>
                    <a:bodyPr/>
                    <a:lstStyle/>
                    <a:p>
                      <a:pPr algn="ctr"/>
                      <a:r>
                        <a:rPr lang="en-US" b="1" dirty="0"/>
                        <a:t>Qn+1</a:t>
                      </a:r>
                    </a:p>
                  </a:txBody>
                  <a:tcPr/>
                </a:tc>
                <a:extLst>
                  <a:ext uri="{0D108BD9-81ED-4DB2-BD59-A6C34878D82A}">
                    <a16:rowId xmlns:a16="http://schemas.microsoft.com/office/drawing/2014/main" val="10001"/>
                  </a:ext>
                </a:extLst>
              </a:tr>
              <a:tr h="391478">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0002"/>
                  </a:ext>
                </a:extLst>
              </a:tr>
              <a:tr h="391478">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0003"/>
                  </a:ext>
                </a:extLst>
              </a:tr>
              <a:tr h="391478">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0004"/>
                  </a:ext>
                </a:extLst>
              </a:tr>
              <a:tr h="391478">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0005"/>
                  </a:ext>
                </a:extLst>
              </a:tr>
              <a:tr h="391478">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0006"/>
                  </a:ext>
                </a:extLst>
              </a:tr>
              <a:tr h="391478">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0007"/>
                  </a:ext>
                </a:extLst>
              </a:tr>
              <a:tr h="391478">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0008"/>
                  </a:ext>
                </a:extLst>
              </a:tr>
              <a:tr h="391478">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248452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
        <p:nvSpPr>
          <p:cNvPr id="6" name="Title 1"/>
          <p:cNvSpPr>
            <a:spLocks noGrp="1"/>
          </p:cNvSpPr>
          <p:nvPr>
            <p:ph type="title"/>
          </p:nvPr>
        </p:nvSpPr>
        <p:spPr>
          <a:xfrm>
            <a:off x="457200" y="274638"/>
            <a:ext cx="10229850" cy="1143000"/>
          </a:xfrm>
        </p:spPr>
        <p:txBody>
          <a:bodyPr>
            <a:normAutofit/>
          </a:bodyPr>
          <a:lstStyle/>
          <a:p>
            <a:pPr algn="l"/>
            <a:r>
              <a:rPr lang="en-US" sz="4800" dirty="0"/>
              <a:t>J-K FF Operation</a:t>
            </a:r>
          </a:p>
        </p:txBody>
      </p:sp>
      <p:sp>
        <p:nvSpPr>
          <p:cNvPr id="8" name="Content Placeholder 3"/>
          <p:cNvSpPr txBox="1">
            <a:spLocks/>
          </p:cNvSpPr>
          <p:nvPr/>
        </p:nvSpPr>
        <p:spPr>
          <a:xfrm>
            <a:off x="457200" y="1600200"/>
            <a:ext cx="10229850" cy="4525963"/>
          </a:xfrm>
          <a:prstGeom prst="rect">
            <a:avLst/>
          </a:prstGeom>
        </p:spPr>
        <p:txBody>
          <a:bodyPr>
            <a:normAutofit/>
          </a:bodyPr>
          <a:lstStyle/>
          <a:p>
            <a:pPr marL="285750" marR="0" lvl="0" indent="-2857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400" i="0" u="none" strike="noStrike" kern="1200" cap="none" spc="0" normalizeH="0" baseline="0" noProof="0" dirty="0">
                <a:ln>
                  <a:noFill/>
                </a:ln>
                <a:effectLst/>
                <a:uLnTx/>
                <a:uFillTx/>
                <a:latin typeface="+mn-lt"/>
                <a:ea typeface="+mn-ea"/>
                <a:cs typeface="+mn-cs"/>
              </a:rPr>
              <a:t>When J=K=0 and </a:t>
            </a:r>
            <a:r>
              <a:rPr kumimoji="0" lang="en-US" sz="2400" i="0" u="none" strike="noStrike" kern="1200" cap="none" spc="0" normalizeH="0" baseline="0" noProof="0" dirty="0" err="1">
                <a:ln>
                  <a:noFill/>
                </a:ln>
                <a:effectLst/>
                <a:uLnTx/>
                <a:uFillTx/>
                <a:latin typeface="+mn-lt"/>
                <a:ea typeface="+mn-ea"/>
                <a:cs typeface="+mn-cs"/>
              </a:rPr>
              <a:t>clk</a:t>
            </a:r>
            <a:r>
              <a:rPr kumimoji="0" lang="en-US" sz="2400" i="0" u="none" strike="noStrike" kern="1200" cap="none" spc="0" normalizeH="0" baseline="0" noProof="0" dirty="0">
                <a:ln>
                  <a:noFill/>
                </a:ln>
                <a:effectLst/>
                <a:uLnTx/>
                <a:uFillTx/>
                <a:latin typeface="+mn-lt"/>
                <a:ea typeface="+mn-ea"/>
                <a:cs typeface="+mn-cs"/>
              </a:rPr>
              <a:t>=1 then output  both NAND gates are  S=1 and R=1 which are input to next NAND gate which retains previous output.</a:t>
            </a:r>
          </a:p>
          <a:p>
            <a:pPr marL="285750" lvl="0" indent="-285750">
              <a:lnSpc>
                <a:spcPct val="90000"/>
              </a:lnSpc>
              <a:spcBef>
                <a:spcPts val="1000"/>
              </a:spcBef>
              <a:buFont typeface="+mj-lt"/>
              <a:buAutoNum type="arabicPeriod"/>
              <a:defRPr/>
            </a:pPr>
            <a:r>
              <a:rPr lang="en-US" sz="2400" dirty="0"/>
              <a:t>When J=0 ,K=1 , </a:t>
            </a:r>
            <a:r>
              <a:rPr lang="en-US" sz="2400" dirty="0" err="1"/>
              <a:t>clk</a:t>
            </a:r>
            <a:r>
              <a:rPr lang="en-US" sz="2400" dirty="0"/>
              <a:t>=1</a:t>
            </a:r>
          </a:p>
          <a:p>
            <a:pPr marL="285750" lvl="0" indent="-285750">
              <a:lnSpc>
                <a:spcPct val="90000"/>
              </a:lnSpc>
              <a:spcBef>
                <a:spcPts val="1000"/>
              </a:spcBef>
              <a:defRPr/>
            </a:pPr>
            <a:r>
              <a:rPr lang="en-US" sz="2400" dirty="0"/>
              <a:t>     This is ‘Reset’ state of Flip-Flop</a:t>
            </a:r>
            <a:endParaRPr kumimoji="0" lang="en-US" sz="2400" i="0" u="none" strike="noStrike" kern="1200" cap="none" spc="0" normalizeH="0" baseline="0" noProof="0" dirty="0">
              <a:ln>
                <a:noFill/>
              </a:ln>
              <a:effectLst/>
              <a:uLnTx/>
              <a:uFillTx/>
              <a:latin typeface="+mn-lt"/>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i="0" u="none" strike="noStrike" kern="1200" cap="none" spc="0" normalizeH="0" baseline="0" noProof="0" dirty="0">
                <a:ln>
                  <a:noFill/>
                </a:ln>
                <a:effectLst/>
                <a:uLnTx/>
                <a:uFillTx/>
                <a:latin typeface="+mn-lt"/>
                <a:ea typeface="+mn-ea"/>
                <a:cs typeface="+mn-cs"/>
              </a:rPr>
              <a:t>3.  When J=1 ,K=0 , </a:t>
            </a:r>
            <a:r>
              <a:rPr kumimoji="0" lang="en-US" sz="2400" i="0" u="none" strike="noStrike" kern="1200" cap="none" spc="0" normalizeH="0" baseline="0" noProof="0" dirty="0" err="1">
                <a:ln>
                  <a:noFill/>
                </a:ln>
                <a:effectLst/>
                <a:uLnTx/>
                <a:uFillTx/>
                <a:latin typeface="+mn-lt"/>
                <a:ea typeface="+mn-ea"/>
                <a:cs typeface="+mn-cs"/>
              </a:rPr>
              <a:t>clk</a:t>
            </a:r>
            <a:r>
              <a:rPr kumimoji="0" lang="en-US" sz="2400" i="0" u="none" strike="noStrike" kern="1200" cap="none" spc="0" normalizeH="0" baseline="0" noProof="0" dirty="0">
                <a:ln>
                  <a:noFill/>
                </a:ln>
                <a:effectLst/>
                <a:uLnTx/>
                <a:uFillTx/>
                <a:latin typeface="+mn-lt"/>
                <a:ea typeface="+mn-ea"/>
                <a:cs typeface="+mn-cs"/>
              </a:rPr>
              <a:t>=1</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i="0" u="none" strike="noStrike" kern="1200" cap="none" spc="0" normalizeH="0" baseline="0" noProof="0" dirty="0">
                <a:ln>
                  <a:noFill/>
                </a:ln>
                <a:effectLst/>
                <a:uLnTx/>
                <a:uFillTx/>
                <a:latin typeface="+mn-lt"/>
                <a:ea typeface="+mn-ea"/>
                <a:cs typeface="+mn-cs"/>
              </a:rPr>
              <a:t>     This is ‘set’ state of Flip-Flop</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i="0" u="none" strike="noStrike" kern="1200" cap="none" spc="0" normalizeH="0" baseline="0" noProof="0" dirty="0">
                <a:ln>
                  <a:noFill/>
                </a:ln>
                <a:effectLst/>
                <a:uLnTx/>
                <a:uFillTx/>
                <a:latin typeface="+mn-lt"/>
                <a:ea typeface="+mn-ea"/>
                <a:cs typeface="+mn-cs"/>
              </a:rPr>
              <a:t>4.  When J=1 ,K=1 , </a:t>
            </a:r>
            <a:r>
              <a:rPr kumimoji="0" lang="en-US" sz="2400" i="0" u="none" strike="noStrike" kern="1200" cap="none" spc="0" normalizeH="0" baseline="0" noProof="0" dirty="0" err="1">
                <a:ln>
                  <a:noFill/>
                </a:ln>
                <a:effectLst/>
                <a:uLnTx/>
                <a:uFillTx/>
                <a:latin typeface="+mn-lt"/>
                <a:ea typeface="+mn-ea"/>
                <a:cs typeface="+mn-cs"/>
              </a:rPr>
              <a:t>clk</a:t>
            </a:r>
            <a:r>
              <a:rPr kumimoji="0" lang="en-US" sz="2400" i="0" u="none" strike="noStrike" kern="1200" cap="none" spc="0" normalizeH="0" baseline="0" noProof="0" dirty="0">
                <a:ln>
                  <a:noFill/>
                </a:ln>
                <a:effectLst/>
                <a:uLnTx/>
                <a:uFillTx/>
                <a:latin typeface="+mn-lt"/>
                <a:ea typeface="+mn-ea"/>
                <a:cs typeface="+mn-cs"/>
              </a:rPr>
              <a:t>=1</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i="0" u="none" strike="noStrike" kern="1200" cap="none" spc="0" normalizeH="0" baseline="0" noProof="0" dirty="0">
                <a:ln>
                  <a:noFill/>
                </a:ln>
                <a:effectLst/>
                <a:uLnTx/>
                <a:uFillTx/>
                <a:latin typeface="+mn-lt"/>
                <a:ea typeface="+mn-ea"/>
                <a:cs typeface="+mn-cs"/>
              </a:rPr>
              <a:t>      This is ‘toggling’ state of Flip-Flo</a:t>
            </a:r>
            <a:r>
              <a:rPr kumimoji="0" lang="en-US" sz="1900" b="1" i="0" u="none" strike="noStrike" kern="1200" cap="none" spc="0" normalizeH="0" baseline="0" noProof="0" dirty="0">
                <a:ln>
                  <a:noFill/>
                </a:ln>
                <a:solidFill>
                  <a:schemeClr val="tx1"/>
                </a:solidFill>
                <a:effectLst/>
                <a:uLnTx/>
                <a:uFillTx/>
                <a:latin typeface="+mn-lt"/>
                <a:ea typeface="+mn-ea"/>
                <a:cs typeface="+mn-cs"/>
              </a:rPr>
              <a:t>p</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248452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
        <p:nvSpPr>
          <p:cNvPr id="6" name="Title 1"/>
          <p:cNvSpPr>
            <a:spLocks noGrp="1"/>
          </p:cNvSpPr>
          <p:nvPr>
            <p:ph type="title"/>
          </p:nvPr>
        </p:nvSpPr>
        <p:spPr>
          <a:xfrm>
            <a:off x="457200" y="255588"/>
            <a:ext cx="8229600" cy="1143000"/>
          </a:xfrm>
        </p:spPr>
        <p:txBody>
          <a:bodyPr>
            <a:normAutofit/>
          </a:bodyPr>
          <a:lstStyle/>
          <a:p>
            <a:pPr algn="l"/>
            <a:r>
              <a:rPr lang="en-US" sz="4800" dirty="0"/>
              <a:t>D-flip-flop</a:t>
            </a:r>
          </a:p>
        </p:txBody>
      </p:sp>
      <p:pic>
        <p:nvPicPr>
          <p:cNvPr id="8" name="Picture 4"/>
          <p:cNvPicPr>
            <a:picLocks noChangeAspect="1" noChangeArrowheads="1"/>
          </p:cNvPicPr>
          <p:nvPr/>
        </p:nvPicPr>
        <p:blipFill>
          <a:blip r:embed="rId2"/>
          <a:srcRect/>
          <a:stretch>
            <a:fillRect/>
          </a:stretch>
        </p:blipFill>
        <p:spPr bwMode="auto">
          <a:xfrm>
            <a:off x="2200274" y="1447799"/>
            <a:ext cx="3387931" cy="1590675"/>
          </a:xfrm>
          <a:prstGeom prst="rect">
            <a:avLst/>
          </a:prstGeom>
          <a:noFill/>
          <a:ln w="9525">
            <a:noFill/>
            <a:miter lim="800000"/>
            <a:headEnd/>
            <a:tailEnd/>
          </a:ln>
          <a:effectLst/>
        </p:spPr>
      </p:pic>
      <p:graphicFrame>
        <p:nvGraphicFramePr>
          <p:cNvPr id="9" name="Table 8"/>
          <p:cNvGraphicFramePr>
            <a:graphicFrameLocks noGrp="1"/>
          </p:cNvGraphicFramePr>
          <p:nvPr/>
        </p:nvGraphicFramePr>
        <p:xfrm>
          <a:off x="1333500" y="3581399"/>
          <a:ext cx="5905500" cy="2377440"/>
        </p:xfrm>
        <a:graphic>
          <a:graphicData uri="http://schemas.openxmlformats.org/drawingml/2006/table">
            <a:tbl>
              <a:tblPr firstRow="1" bandRow="1">
                <a:tableStyleId>{5940675A-B579-460E-94D1-54222C63F5DA}</a:tableStyleId>
              </a:tblPr>
              <a:tblGrid>
                <a:gridCol w="1476375">
                  <a:extLst>
                    <a:ext uri="{9D8B030D-6E8A-4147-A177-3AD203B41FA5}">
                      <a16:colId xmlns:a16="http://schemas.microsoft.com/office/drawing/2014/main" val="20000"/>
                    </a:ext>
                  </a:extLst>
                </a:gridCol>
                <a:gridCol w="1476375">
                  <a:extLst>
                    <a:ext uri="{9D8B030D-6E8A-4147-A177-3AD203B41FA5}">
                      <a16:colId xmlns:a16="http://schemas.microsoft.com/office/drawing/2014/main" val="20001"/>
                    </a:ext>
                  </a:extLst>
                </a:gridCol>
                <a:gridCol w="1476375">
                  <a:extLst>
                    <a:ext uri="{9D8B030D-6E8A-4147-A177-3AD203B41FA5}">
                      <a16:colId xmlns:a16="http://schemas.microsoft.com/office/drawing/2014/main" val="20002"/>
                    </a:ext>
                  </a:extLst>
                </a:gridCol>
                <a:gridCol w="1476375">
                  <a:extLst>
                    <a:ext uri="{9D8B030D-6E8A-4147-A177-3AD203B41FA5}">
                      <a16:colId xmlns:a16="http://schemas.microsoft.com/office/drawing/2014/main" val="20003"/>
                    </a:ext>
                  </a:extLst>
                </a:gridCol>
              </a:tblGrid>
              <a:tr h="576378">
                <a:tc>
                  <a:txBody>
                    <a:bodyPr/>
                    <a:lstStyle/>
                    <a:p>
                      <a:r>
                        <a:rPr lang="en-US" dirty="0"/>
                        <a:t>CLK</a:t>
                      </a:r>
                    </a:p>
                  </a:txBody>
                  <a:tcPr/>
                </a:tc>
                <a:tc>
                  <a:txBody>
                    <a:bodyPr/>
                    <a:lstStyle/>
                    <a:p>
                      <a:r>
                        <a:rPr lang="en-US" dirty="0"/>
                        <a:t> input</a:t>
                      </a:r>
                    </a:p>
                    <a:p>
                      <a:r>
                        <a:rPr lang="en-US" dirty="0"/>
                        <a:t>     D</a:t>
                      </a:r>
                    </a:p>
                  </a:txBody>
                  <a:tcPr/>
                </a:tc>
                <a:tc>
                  <a:txBody>
                    <a:bodyPr/>
                    <a:lstStyle/>
                    <a:p>
                      <a:r>
                        <a:rPr lang="en-US" dirty="0"/>
                        <a:t>Output</a:t>
                      </a:r>
                    </a:p>
                    <a:p>
                      <a:r>
                        <a:rPr lang="en-US" dirty="0"/>
                        <a:t>    Q</a:t>
                      </a:r>
                    </a:p>
                  </a:txBody>
                  <a:tcPr/>
                </a:tc>
                <a:tc>
                  <a:txBody>
                    <a:bodyPr/>
                    <a:lstStyle/>
                    <a:p>
                      <a:r>
                        <a:rPr lang="en-US" dirty="0"/>
                        <a:t>Status</a:t>
                      </a:r>
                    </a:p>
                  </a:txBody>
                  <a:tcPr/>
                </a:tc>
                <a:extLst>
                  <a:ext uri="{0D108BD9-81ED-4DB2-BD59-A6C34878D82A}">
                    <a16:rowId xmlns:a16="http://schemas.microsoft.com/office/drawing/2014/main" val="10000"/>
                  </a:ext>
                </a:extLst>
              </a:tr>
              <a:tr h="333933">
                <a:tc>
                  <a:txBody>
                    <a:bodyPr/>
                    <a:lstStyle/>
                    <a:p>
                      <a:r>
                        <a:rPr lang="en-US" dirty="0"/>
                        <a:t>↑</a:t>
                      </a:r>
                    </a:p>
                  </a:txBody>
                  <a:tcPr/>
                </a:tc>
                <a:tc>
                  <a:txBody>
                    <a:bodyPr/>
                    <a:lstStyle/>
                    <a:p>
                      <a:r>
                        <a:rPr lang="en-US" dirty="0"/>
                        <a:t>0</a:t>
                      </a:r>
                    </a:p>
                  </a:txBody>
                  <a:tcPr/>
                </a:tc>
                <a:tc>
                  <a:txBody>
                    <a:bodyPr/>
                    <a:lstStyle/>
                    <a:p>
                      <a:r>
                        <a:rPr lang="en-US" dirty="0"/>
                        <a:t>0</a:t>
                      </a:r>
                    </a:p>
                  </a:txBody>
                  <a:tcPr/>
                </a:tc>
                <a:tc>
                  <a:txBody>
                    <a:bodyPr/>
                    <a:lstStyle/>
                    <a:p>
                      <a:r>
                        <a:rPr lang="en-US" dirty="0"/>
                        <a:t>Reset</a:t>
                      </a:r>
                    </a:p>
                  </a:txBody>
                  <a:tcPr/>
                </a:tc>
                <a:extLst>
                  <a:ext uri="{0D108BD9-81ED-4DB2-BD59-A6C34878D82A}">
                    <a16:rowId xmlns:a16="http://schemas.microsoft.com/office/drawing/2014/main" val="10001"/>
                  </a:ext>
                </a:extLst>
              </a:tr>
              <a:tr h="3339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r>
                        <a:rPr lang="en-US" dirty="0"/>
                        <a:t>1</a:t>
                      </a:r>
                    </a:p>
                  </a:txBody>
                  <a:tcPr/>
                </a:tc>
                <a:tc>
                  <a:txBody>
                    <a:bodyPr/>
                    <a:lstStyle/>
                    <a:p>
                      <a:r>
                        <a:rPr lang="en-US" dirty="0"/>
                        <a:t>1</a:t>
                      </a:r>
                    </a:p>
                  </a:txBody>
                  <a:tcPr/>
                </a:tc>
                <a:tc>
                  <a:txBody>
                    <a:bodyPr/>
                    <a:lstStyle/>
                    <a:p>
                      <a:r>
                        <a:rPr lang="en-US" dirty="0"/>
                        <a:t>set</a:t>
                      </a:r>
                    </a:p>
                  </a:txBody>
                  <a:tcPr/>
                </a:tc>
                <a:extLst>
                  <a:ext uri="{0D108BD9-81ED-4DB2-BD59-A6C34878D82A}">
                    <a16:rowId xmlns:a16="http://schemas.microsoft.com/office/drawing/2014/main" val="10002"/>
                  </a:ext>
                </a:extLst>
              </a:tr>
              <a:tr h="3339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tc>
                  <a:txBody>
                    <a:bodyPr/>
                    <a:lstStyle/>
                    <a:p>
                      <a:r>
                        <a:rPr lang="en-US" dirty="0"/>
                        <a:t>ₓ</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ₓ</a:t>
                      </a:r>
                    </a:p>
                  </a:txBody>
                  <a:tcPr/>
                </a:tc>
                <a:tc>
                  <a:txBody>
                    <a:bodyPr/>
                    <a:lstStyle/>
                    <a:p>
                      <a:r>
                        <a:rPr lang="en-US" dirty="0"/>
                        <a:t>No change</a:t>
                      </a:r>
                    </a:p>
                  </a:txBody>
                  <a:tcPr/>
                </a:tc>
                <a:extLst>
                  <a:ext uri="{0D108BD9-81ED-4DB2-BD59-A6C34878D82A}">
                    <a16:rowId xmlns:a16="http://schemas.microsoft.com/office/drawing/2014/main" val="10003"/>
                  </a:ext>
                </a:extLst>
              </a:tr>
              <a:tr h="5763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ₓ</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ₓ</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 change</a:t>
                      </a:r>
                    </a:p>
                    <a:p>
                      <a:endParaRPr lang="en-US" dirty="0"/>
                    </a:p>
                  </a:txBody>
                  <a:tcPr/>
                </a:tc>
                <a:extLst>
                  <a:ext uri="{0D108BD9-81ED-4DB2-BD59-A6C34878D82A}">
                    <a16:rowId xmlns:a16="http://schemas.microsoft.com/office/drawing/2014/main" val="10004"/>
                  </a:ext>
                </a:extLst>
              </a:tr>
            </a:tbl>
          </a:graphicData>
        </a:graphic>
      </p:graphicFrame>
      <p:pic>
        <p:nvPicPr>
          <p:cNvPr id="10" name="Picture 5"/>
          <p:cNvPicPr>
            <a:picLocks noChangeAspect="1" noChangeArrowheads="1"/>
          </p:cNvPicPr>
          <p:nvPr/>
        </p:nvPicPr>
        <p:blipFill>
          <a:blip r:embed="rId3"/>
          <a:srcRect/>
          <a:stretch>
            <a:fillRect/>
          </a:stretch>
        </p:blipFill>
        <p:spPr bwMode="auto">
          <a:xfrm>
            <a:off x="7381875" y="962025"/>
            <a:ext cx="2219325" cy="2393770"/>
          </a:xfrm>
          <a:prstGeom prst="rect">
            <a:avLst/>
          </a:prstGeom>
          <a:noFill/>
          <a:ln w="9525">
            <a:noFill/>
            <a:miter lim="800000"/>
            <a:headEnd/>
            <a:tailEnd/>
          </a:ln>
          <a:effectLst/>
        </p:spPr>
      </p:pic>
    </p:spTree>
    <p:extLst>
      <p:ext uri="{BB962C8B-B14F-4D97-AF65-F5344CB8AC3E}">
        <p14:creationId xmlns:p14="http://schemas.microsoft.com/office/powerpoint/2010/main" val="4248452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
        <p:nvSpPr>
          <p:cNvPr id="6" name="Title 1"/>
          <p:cNvSpPr>
            <a:spLocks noGrp="1"/>
          </p:cNvSpPr>
          <p:nvPr>
            <p:ph type="title"/>
          </p:nvPr>
        </p:nvSpPr>
        <p:spPr>
          <a:xfrm>
            <a:off x="457200" y="274638"/>
            <a:ext cx="10153650" cy="1143000"/>
          </a:xfrm>
        </p:spPr>
        <p:txBody>
          <a:bodyPr>
            <a:normAutofit/>
          </a:bodyPr>
          <a:lstStyle/>
          <a:p>
            <a:pPr algn="l"/>
            <a:r>
              <a:rPr lang="en-US" sz="4800" dirty="0"/>
              <a:t>Race around condition</a:t>
            </a:r>
          </a:p>
        </p:txBody>
      </p:sp>
      <p:sp>
        <p:nvSpPr>
          <p:cNvPr id="8" name="Content Placeholder 2"/>
          <p:cNvSpPr txBox="1">
            <a:spLocks/>
          </p:cNvSpPr>
          <p:nvPr/>
        </p:nvSpPr>
        <p:spPr>
          <a:xfrm>
            <a:off x="457200" y="1600200"/>
            <a:ext cx="10153650" cy="4525963"/>
          </a:xfrm>
          <a:prstGeom prst="rect">
            <a:avLst/>
          </a:prstGeo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The ‘race around condition occurs when J=K=1.</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If the clock pulse is of short duration then JKFF change its output to toggling state only once for the condition J=K=1 and it is allowed.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But clock pulse is of longer duration, then the output will change their state for more than one time. This is undesirable and called Race condition.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The multiple toggling in JK flip flop is called as RACE.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It can be avoided by using Master slave JK flip-flop.</a:t>
            </a:r>
          </a:p>
        </p:txBody>
      </p:sp>
    </p:spTree>
    <p:extLst>
      <p:ext uri="{BB962C8B-B14F-4D97-AF65-F5344CB8AC3E}">
        <p14:creationId xmlns:p14="http://schemas.microsoft.com/office/powerpoint/2010/main" val="4248452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
        <p:nvSpPr>
          <p:cNvPr id="6" name="Title 1"/>
          <p:cNvSpPr>
            <a:spLocks noGrp="1"/>
          </p:cNvSpPr>
          <p:nvPr>
            <p:ph type="title"/>
          </p:nvPr>
        </p:nvSpPr>
        <p:spPr>
          <a:xfrm>
            <a:off x="457199" y="274638"/>
            <a:ext cx="10067925" cy="1143000"/>
          </a:xfrm>
        </p:spPr>
        <p:txBody>
          <a:bodyPr>
            <a:normAutofit/>
          </a:bodyPr>
          <a:lstStyle/>
          <a:p>
            <a:pPr algn="l"/>
            <a:r>
              <a:rPr lang="en-US" sz="4800" dirty="0"/>
              <a:t>T-flip flop</a:t>
            </a:r>
          </a:p>
        </p:txBody>
      </p:sp>
      <p:sp>
        <p:nvSpPr>
          <p:cNvPr id="8" name="Content Placeholder 2"/>
          <p:cNvSpPr txBox="1">
            <a:spLocks/>
          </p:cNvSpPr>
          <p:nvPr/>
        </p:nvSpPr>
        <p:spPr>
          <a:xfrm>
            <a:off x="457199" y="1600200"/>
            <a:ext cx="10067925" cy="4525963"/>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It is basically  JK flip flop with J and k terminals permanently connected together.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It has only one input referred as T-input.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When T=0, J=k=0 output Q won’t </a:t>
            </a:r>
            <a:r>
              <a:rPr kumimoji="0" lang="en-US" sz="2400" b="0" i="0" u="none" strike="noStrike" kern="1200" cap="none" spc="0" normalizeH="0" baseline="0" noProof="0" dirty="0" err="1">
                <a:ln>
                  <a:noFill/>
                </a:ln>
                <a:solidFill>
                  <a:schemeClr val="tx1"/>
                </a:solidFill>
                <a:effectLst/>
                <a:uLnTx/>
                <a:uFillTx/>
                <a:latin typeface="+mn-lt"/>
                <a:ea typeface="+mn-ea"/>
                <a:cs typeface="+mn-cs"/>
              </a:rPr>
              <a:t>cahnge</a:t>
            </a:r>
            <a:r>
              <a:rPr kumimoji="0" lang="en-US" sz="2400" b="0" i="0" u="none" strike="noStrike" kern="1200" cap="none" spc="0" normalizeH="0" baseline="0" noProof="0" dirty="0">
                <a:ln>
                  <a:noFill/>
                </a:ln>
                <a:solidFill>
                  <a:schemeClr val="tx1"/>
                </a:solidFill>
                <a:effectLst/>
                <a:uLnTx/>
                <a:uFillTx/>
                <a:latin typeface="+mn-lt"/>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But if T=1 then J=K=1 and the outputs will toggle corresponding to every leading edge of clock pulse.</a:t>
            </a:r>
          </a:p>
        </p:txBody>
      </p:sp>
    </p:spTree>
    <p:extLst>
      <p:ext uri="{BB962C8B-B14F-4D97-AF65-F5344CB8AC3E}">
        <p14:creationId xmlns:p14="http://schemas.microsoft.com/office/powerpoint/2010/main" val="4248452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
        <p:nvSpPr>
          <p:cNvPr id="6" name="Title 1"/>
          <p:cNvSpPr>
            <a:spLocks noGrp="1"/>
          </p:cNvSpPr>
          <p:nvPr>
            <p:ph type="title"/>
          </p:nvPr>
        </p:nvSpPr>
        <p:spPr>
          <a:xfrm>
            <a:off x="457200" y="274638"/>
            <a:ext cx="8229600" cy="1143000"/>
          </a:xfrm>
        </p:spPr>
        <p:txBody>
          <a:bodyPr>
            <a:normAutofit/>
          </a:bodyPr>
          <a:lstStyle/>
          <a:p>
            <a:pPr algn="l"/>
            <a:r>
              <a:rPr lang="en-US" sz="4800" dirty="0"/>
              <a:t>T-flip flop</a:t>
            </a:r>
          </a:p>
        </p:txBody>
      </p:sp>
      <p:pic>
        <p:nvPicPr>
          <p:cNvPr id="8" name="Picture 2"/>
          <p:cNvPicPr>
            <a:picLocks noChangeAspect="1" noChangeArrowheads="1"/>
          </p:cNvPicPr>
          <p:nvPr/>
        </p:nvPicPr>
        <p:blipFill>
          <a:blip r:embed="rId2"/>
          <a:srcRect/>
          <a:stretch>
            <a:fillRect/>
          </a:stretch>
        </p:blipFill>
        <p:spPr bwMode="auto">
          <a:xfrm>
            <a:off x="876300" y="1533525"/>
            <a:ext cx="4419600" cy="2363972"/>
          </a:xfrm>
          <a:prstGeom prst="rect">
            <a:avLst/>
          </a:prstGeom>
          <a:noFill/>
          <a:ln w="9525">
            <a:noFill/>
            <a:miter lim="800000"/>
            <a:headEnd/>
            <a:tailEnd/>
          </a:ln>
          <a:effectLst/>
        </p:spPr>
      </p:pic>
      <p:pic>
        <p:nvPicPr>
          <p:cNvPr id="9" name="Picture 3"/>
          <p:cNvPicPr>
            <a:picLocks noChangeAspect="1" noChangeArrowheads="1"/>
          </p:cNvPicPr>
          <p:nvPr/>
        </p:nvPicPr>
        <p:blipFill>
          <a:blip r:embed="rId3"/>
          <a:srcRect/>
          <a:stretch>
            <a:fillRect/>
          </a:stretch>
        </p:blipFill>
        <p:spPr bwMode="auto">
          <a:xfrm>
            <a:off x="6677025" y="1323975"/>
            <a:ext cx="2171700" cy="2505075"/>
          </a:xfrm>
          <a:prstGeom prst="rect">
            <a:avLst/>
          </a:prstGeom>
          <a:noFill/>
          <a:ln w="9525">
            <a:noFill/>
            <a:miter lim="800000"/>
            <a:headEnd/>
            <a:tailEnd/>
          </a:ln>
          <a:effectLst/>
        </p:spPr>
      </p:pic>
      <p:graphicFrame>
        <p:nvGraphicFramePr>
          <p:cNvPr id="10" name="Table 9"/>
          <p:cNvGraphicFramePr>
            <a:graphicFrameLocks noGrp="1"/>
          </p:cNvGraphicFramePr>
          <p:nvPr/>
        </p:nvGraphicFramePr>
        <p:xfrm>
          <a:off x="2428875" y="4248150"/>
          <a:ext cx="4876800" cy="165100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370840">
                <a:tc>
                  <a:txBody>
                    <a:bodyPr/>
                    <a:lstStyle/>
                    <a:p>
                      <a:r>
                        <a:rPr lang="en-US" dirty="0"/>
                        <a:t>CLK</a:t>
                      </a:r>
                    </a:p>
                  </a:txBody>
                  <a:tcPr/>
                </a:tc>
                <a:tc>
                  <a:txBody>
                    <a:bodyPr/>
                    <a:lstStyle/>
                    <a:p>
                      <a:r>
                        <a:rPr lang="en-US" dirty="0"/>
                        <a:t>T </a:t>
                      </a:r>
                    </a:p>
                  </a:txBody>
                  <a:tcPr/>
                </a:tc>
                <a:tc>
                  <a:txBody>
                    <a:bodyPr/>
                    <a:lstStyle/>
                    <a:p>
                      <a:r>
                        <a:rPr lang="en-US" dirty="0"/>
                        <a:t>Q</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status</a:t>
                      </a:r>
                    </a:p>
                    <a:p>
                      <a:endParaRPr lang="en-US" dirty="0"/>
                    </a:p>
                  </a:txBody>
                  <a:tcPr/>
                </a:tc>
                <a:extLst>
                  <a:ext uri="{0D108BD9-81ED-4DB2-BD59-A6C34878D82A}">
                    <a16:rowId xmlns:a16="http://schemas.microsoft.com/office/drawing/2014/main" val="10000"/>
                  </a:ext>
                </a:extLst>
              </a:tr>
              <a:tr h="370840">
                <a:tc>
                  <a:txBody>
                    <a:bodyPr/>
                    <a:lstStyle/>
                    <a:p>
                      <a:r>
                        <a:rPr lang="en-US" dirty="0"/>
                        <a:t>↑</a:t>
                      </a:r>
                    </a:p>
                  </a:txBody>
                  <a:tcPr/>
                </a:tc>
                <a:tc>
                  <a:txBody>
                    <a:bodyPr/>
                    <a:lstStyle/>
                    <a:p>
                      <a:r>
                        <a:rPr lang="en-US" dirty="0"/>
                        <a:t>0</a:t>
                      </a:r>
                    </a:p>
                  </a:txBody>
                  <a:tcPr/>
                </a:tc>
                <a:tc>
                  <a:txBody>
                    <a:bodyPr/>
                    <a:lstStyle/>
                    <a:p>
                      <a:r>
                        <a:rPr lang="en-US" dirty="0" err="1"/>
                        <a:t>Qn</a:t>
                      </a:r>
                      <a:endParaRPr lang="en-US" dirty="0"/>
                    </a:p>
                  </a:txBody>
                  <a:tcPr/>
                </a:tc>
                <a:tc>
                  <a:txBody>
                    <a:bodyPr/>
                    <a:lstStyle/>
                    <a:p>
                      <a:r>
                        <a:rPr lang="en-US" dirty="0"/>
                        <a:t>No change</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p>
                    <a:p>
                      <a:endParaRPr lang="en-US" dirty="0"/>
                    </a:p>
                  </a:txBody>
                  <a:tcPr/>
                </a:tc>
                <a:tc>
                  <a:txBody>
                    <a:bodyPr/>
                    <a:lstStyle/>
                    <a:p>
                      <a:r>
                        <a:rPr lang="en-US" dirty="0"/>
                        <a:t>1</a:t>
                      </a:r>
                    </a:p>
                  </a:txBody>
                  <a:tcPr/>
                </a:tc>
                <a:tc>
                  <a:txBody>
                    <a:bodyPr/>
                    <a:lstStyle/>
                    <a:p>
                      <a:r>
                        <a:rPr lang="en-US" dirty="0" err="1"/>
                        <a:t>Qn</a:t>
                      </a:r>
                      <a:r>
                        <a:rPr lang="en-US" dirty="0"/>
                        <a:t>’</a:t>
                      </a:r>
                    </a:p>
                  </a:txBody>
                  <a:tcPr/>
                </a:tc>
                <a:tc>
                  <a:txBody>
                    <a:bodyPr/>
                    <a:lstStyle/>
                    <a:p>
                      <a:r>
                        <a:rPr lang="en-US" dirty="0"/>
                        <a:t>toggle</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48452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17553-90DA-354A-8C1E-F7C1937DC740}"/>
              </a:ext>
            </a:extLst>
          </p:cNvPr>
          <p:cNvSpPr>
            <a:spLocks noGrp="1"/>
          </p:cNvSpPr>
          <p:nvPr>
            <p:ph type="title"/>
          </p:nvPr>
        </p:nvSpPr>
        <p:spPr>
          <a:xfrm>
            <a:off x="838200" y="635000"/>
            <a:ext cx="10515600" cy="1055688"/>
          </a:xfrm>
        </p:spPr>
        <p:txBody>
          <a:bodyPr/>
          <a:lstStyle/>
          <a:p>
            <a:pPr algn="ctr"/>
            <a:r>
              <a:rPr lang="en-US" b="1" dirty="0"/>
              <a:t>Course Outcomes</a:t>
            </a:r>
          </a:p>
        </p:txBody>
      </p:sp>
      <p:sp>
        <p:nvSpPr>
          <p:cNvPr id="3" name="Content Placeholder 2">
            <a:extLst>
              <a:ext uri="{FF2B5EF4-FFF2-40B4-BE49-F238E27FC236}">
                <a16:creationId xmlns:a16="http://schemas.microsoft.com/office/drawing/2014/main" id="{6AC7B56D-D49B-D64B-86CF-5B6E6C2F02B3}"/>
              </a:ext>
            </a:extLst>
          </p:cNvPr>
          <p:cNvSpPr>
            <a:spLocks noGrp="1"/>
          </p:cNvSpPr>
          <p:nvPr>
            <p:ph idx="1"/>
          </p:nvPr>
        </p:nvSpPr>
        <p:spPr>
          <a:xfrm>
            <a:off x="927100" y="2054225"/>
            <a:ext cx="10515600" cy="3381375"/>
          </a:xfrm>
        </p:spPr>
        <p:txBody>
          <a:bodyPr>
            <a:normAutofit/>
          </a:bodyPr>
          <a:lstStyle/>
          <a:p>
            <a:pPr marL="514350" lvl="0" indent="-514350">
              <a:buAutoNum type="arabicPeriod"/>
            </a:pPr>
            <a:r>
              <a:rPr lang="en-US" sz="2400" dirty="0"/>
              <a:t>Test the Digital Systems, Logic Families and Logic Gates.</a:t>
            </a:r>
            <a:endParaRPr lang="en-IN" sz="2400" dirty="0"/>
          </a:p>
          <a:p>
            <a:pPr marL="514350" lvl="0" indent="-514350">
              <a:buAutoNum type="arabicPeriod"/>
            </a:pPr>
            <a:r>
              <a:rPr lang="en-US" sz="2400" dirty="0"/>
              <a:t>Construct combinational logical circuit.</a:t>
            </a:r>
            <a:endParaRPr lang="en-IN" sz="2400" dirty="0"/>
          </a:p>
          <a:p>
            <a:pPr marL="514350" indent="-514350">
              <a:buFont typeface="Arial" panose="020B0604020202020204" pitchFamily="34" charset="0"/>
              <a:buAutoNum type="arabicPeriod"/>
            </a:pPr>
            <a:r>
              <a:rPr lang="en-US" sz="2400" dirty="0"/>
              <a:t>Construct sequential logical circuit.</a:t>
            </a:r>
            <a:endParaRPr lang="en-IN" sz="2400" dirty="0"/>
          </a:p>
          <a:p>
            <a:pPr marL="514350" lvl="0" indent="-514350">
              <a:buAutoNum type="arabicPeriod"/>
            </a:pPr>
            <a:r>
              <a:rPr lang="en-US" sz="2400" dirty="0"/>
              <a:t>Use registers and instructions of 8086.</a:t>
            </a:r>
            <a:r>
              <a:rPr lang="en-IN" sz="2400" dirty="0"/>
              <a:t> </a:t>
            </a:r>
          </a:p>
          <a:p>
            <a:pPr marL="514350" lvl="0" indent="-514350">
              <a:buAutoNum type="arabicPeriod"/>
            </a:pPr>
            <a:r>
              <a:rPr lang="en-US" sz="2400" dirty="0"/>
              <a:t>Develop assembly language programs using 8086.</a:t>
            </a:r>
          </a:p>
        </p:txBody>
      </p:sp>
      <p:pic>
        <p:nvPicPr>
          <p:cNvPr id="4" name="Picture 7">
            <a:extLst>
              <a:ext uri="{FF2B5EF4-FFF2-40B4-BE49-F238E27FC236}">
                <a16:creationId xmlns:a16="http://schemas.microsoft.com/office/drawing/2014/main" id="{05D84389-F791-CD44-9E6F-A0750F3EE79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10772216" y="126226"/>
            <a:ext cx="1340967" cy="156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3ADEE3F0-F3CB-644C-8062-37F3DA8B9306}"/>
              </a:ext>
            </a:extLst>
          </p:cNvPr>
          <p:cNvCxnSpPr/>
          <p:nvPr/>
        </p:nvCxnSpPr>
        <p:spPr>
          <a:xfrm>
            <a:off x="1146220" y="1560491"/>
            <a:ext cx="952178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69707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
        <p:nvSpPr>
          <p:cNvPr id="6" name="Title 1"/>
          <p:cNvSpPr>
            <a:spLocks noGrp="1"/>
          </p:cNvSpPr>
          <p:nvPr>
            <p:ph type="title"/>
          </p:nvPr>
        </p:nvSpPr>
        <p:spPr>
          <a:xfrm>
            <a:off x="457200" y="274638"/>
            <a:ext cx="8229600" cy="1143000"/>
          </a:xfrm>
        </p:spPr>
        <p:txBody>
          <a:bodyPr>
            <a:normAutofit/>
          </a:bodyPr>
          <a:lstStyle/>
          <a:p>
            <a:pPr algn="l"/>
            <a:r>
              <a:rPr lang="en-US" sz="4800" dirty="0"/>
              <a:t>Master slave JK flip-flop</a:t>
            </a:r>
          </a:p>
        </p:txBody>
      </p:sp>
      <p:pic>
        <p:nvPicPr>
          <p:cNvPr id="8" name="Picture 2"/>
          <p:cNvPicPr>
            <a:picLocks noChangeAspect="1" noChangeArrowheads="1"/>
          </p:cNvPicPr>
          <p:nvPr/>
        </p:nvPicPr>
        <p:blipFill>
          <a:blip r:embed="rId2"/>
          <a:srcRect/>
          <a:stretch>
            <a:fillRect/>
          </a:stretch>
        </p:blipFill>
        <p:spPr bwMode="auto">
          <a:xfrm>
            <a:off x="3838574" y="1390650"/>
            <a:ext cx="4105275" cy="2581348"/>
          </a:xfrm>
          <a:prstGeom prst="rect">
            <a:avLst/>
          </a:prstGeom>
          <a:noFill/>
          <a:ln w="9525">
            <a:noFill/>
            <a:miter lim="800000"/>
            <a:headEnd/>
            <a:tailEnd/>
          </a:ln>
          <a:effectLst/>
        </p:spPr>
      </p:pic>
      <p:sp>
        <p:nvSpPr>
          <p:cNvPr id="9" name="TextBox 8"/>
          <p:cNvSpPr txBox="1"/>
          <p:nvPr/>
        </p:nvSpPr>
        <p:spPr>
          <a:xfrm>
            <a:off x="457200" y="4114800"/>
            <a:ext cx="9906000" cy="2585323"/>
          </a:xfrm>
          <a:prstGeom prst="rect">
            <a:avLst/>
          </a:prstGeom>
          <a:noFill/>
        </p:spPr>
        <p:txBody>
          <a:bodyPr wrap="square" rtlCol="0">
            <a:spAutoFit/>
          </a:bodyPr>
          <a:lstStyle/>
          <a:p>
            <a:pPr>
              <a:buFont typeface="Arial" pitchFamily="34" charset="0"/>
              <a:buChar char="•"/>
            </a:pPr>
            <a:r>
              <a:rPr lang="en-US" sz="2400" dirty="0"/>
              <a:t>It is a combination of Clocked JK flip flop and  clocked SR flip flop.</a:t>
            </a:r>
          </a:p>
          <a:p>
            <a:pPr>
              <a:buFont typeface="Arial" pitchFamily="34" charset="0"/>
              <a:buChar char="•"/>
            </a:pPr>
            <a:r>
              <a:rPr lang="en-US" sz="2400" dirty="0"/>
              <a:t>The </a:t>
            </a:r>
            <a:r>
              <a:rPr lang="en-US" sz="2400" dirty="0" err="1"/>
              <a:t>Jk</a:t>
            </a:r>
            <a:r>
              <a:rPr lang="en-US" sz="2400" dirty="0"/>
              <a:t> flip flop acts as the master and the clocked SR flip flop as slave.</a:t>
            </a:r>
          </a:p>
          <a:p>
            <a:pPr>
              <a:buFont typeface="Arial" pitchFamily="34" charset="0"/>
              <a:buChar char="•"/>
            </a:pPr>
            <a:r>
              <a:rPr lang="en-US" sz="2400" dirty="0"/>
              <a:t>Master is positive level triggered  but due to presence of inverter in the clock ,the  slave will respond to negative level.</a:t>
            </a:r>
          </a:p>
          <a:p>
            <a:pPr>
              <a:buFont typeface="Arial" pitchFamily="34" charset="0"/>
              <a:buChar char="•"/>
            </a:pPr>
            <a:r>
              <a:rPr lang="en-US" sz="2400" dirty="0"/>
              <a:t>When clock=1 the master is active and the slave is inactive. whereas when clock=0  the slave is active and the master is inactive</a:t>
            </a:r>
          </a:p>
          <a:p>
            <a:pPr>
              <a:buFont typeface="Arial" pitchFamily="34" charset="0"/>
              <a:buChar char="•"/>
            </a:pPr>
            <a:endParaRPr lang="en-US" dirty="0"/>
          </a:p>
        </p:txBody>
      </p:sp>
    </p:spTree>
    <p:extLst>
      <p:ext uri="{BB962C8B-B14F-4D97-AF65-F5344CB8AC3E}">
        <p14:creationId xmlns:p14="http://schemas.microsoft.com/office/powerpoint/2010/main" val="42484526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
        <p:nvSpPr>
          <p:cNvPr id="6" name="Title 1"/>
          <p:cNvSpPr>
            <a:spLocks noGrp="1"/>
          </p:cNvSpPr>
          <p:nvPr>
            <p:ph type="title"/>
          </p:nvPr>
        </p:nvSpPr>
        <p:spPr>
          <a:xfrm>
            <a:off x="742950" y="207963"/>
            <a:ext cx="8229600" cy="1143000"/>
          </a:xfrm>
        </p:spPr>
        <p:txBody>
          <a:bodyPr>
            <a:normAutofit/>
          </a:bodyPr>
          <a:lstStyle/>
          <a:p>
            <a:pPr algn="l"/>
            <a:r>
              <a:rPr lang="en-US" sz="4800" dirty="0"/>
              <a:t>Master slave JK flip-flop</a:t>
            </a:r>
          </a:p>
        </p:txBody>
      </p:sp>
      <p:pic>
        <p:nvPicPr>
          <p:cNvPr id="8" name="Picture 4"/>
          <p:cNvPicPr>
            <a:picLocks noChangeAspect="1" noChangeArrowheads="1"/>
          </p:cNvPicPr>
          <p:nvPr/>
        </p:nvPicPr>
        <p:blipFill>
          <a:blip r:embed="rId2"/>
          <a:srcRect/>
          <a:stretch>
            <a:fillRect/>
          </a:stretch>
        </p:blipFill>
        <p:spPr bwMode="auto">
          <a:xfrm>
            <a:off x="1533525" y="1485900"/>
            <a:ext cx="5234940" cy="2481055"/>
          </a:xfrm>
          <a:prstGeom prst="rect">
            <a:avLst/>
          </a:prstGeom>
          <a:noFill/>
          <a:ln w="9525">
            <a:noFill/>
            <a:miter lim="800000"/>
            <a:headEnd/>
            <a:tailEnd/>
          </a:ln>
          <a:effectLst/>
        </p:spPr>
      </p:pic>
      <p:graphicFrame>
        <p:nvGraphicFramePr>
          <p:cNvPr id="9" name="Table 8"/>
          <p:cNvGraphicFramePr>
            <a:graphicFrameLocks noGrp="1"/>
          </p:cNvGraphicFramePr>
          <p:nvPr/>
        </p:nvGraphicFramePr>
        <p:xfrm>
          <a:off x="1504950" y="4200525"/>
          <a:ext cx="6096000" cy="185420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p>
                      <a:r>
                        <a:rPr lang="en-US" dirty="0" err="1"/>
                        <a:t>CLk</a:t>
                      </a:r>
                      <a:endParaRPr lang="en-US" dirty="0"/>
                    </a:p>
                  </a:txBody>
                  <a:tcPr/>
                </a:tc>
                <a:tc>
                  <a:txBody>
                    <a:bodyPr/>
                    <a:lstStyle/>
                    <a:p>
                      <a:r>
                        <a:rPr lang="en-US" dirty="0"/>
                        <a:t>J</a:t>
                      </a:r>
                    </a:p>
                  </a:txBody>
                  <a:tcPr/>
                </a:tc>
                <a:tc>
                  <a:txBody>
                    <a:bodyPr/>
                    <a:lstStyle/>
                    <a:p>
                      <a:r>
                        <a:rPr lang="en-US" dirty="0"/>
                        <a:t>K</a:t>
                      </a:r>
                    </a:p>
                  </a:txBody>
                  <a:tcPr/>
                </a:tc>
                <a:tc>
                  <a:txBody>
                    <a:bodyPr/>
                    <a:lstStyle/>
                    <a:p>
                      <a:r>
                        <a:rPr lang="en-US" dirty="0"/>
                        <a:t>Q</a:t>
                      </a:r>
                    </a:p>
                  </a:txBody>
                  <a:tcPr/>
                </a:tc>
                <a:tc>
                  <a:txBody>
                    <a:bodyPr/>
                    <a:lstStyle/>
                    <a:p>
                      <a:r>
                        <a:rPr lang="en-US" dirty="0"/>
                        <a:t>status</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r>
                        <a:rPr lang="en-US" dirty="0"/>
                        <a:t>0</a:t>
                      </a:r>
                    </a:p>
                  </a:txBody>
                  <a:tcPr/>
                </a:tc>
                <a:tc>
                  <a:txBody>
                    <a:bodyPr/>
                    <a:lstStyle/>
                    <a:p>
                      <a:r>
                        <a:rPr lang="en-US" dirty="0"/>
                        <a:t>0</a:t>
                      </a:r>
                    </a:p>
                  </a:txBody>
                  <a:tcPr/>
                </a:tc>
                <a:tc>
                  <a:txBody>
                    <a:bodyPr/>
                    <a:lstStyle/>
                    <a:p>
                      <a:r>
                        <a:rPr lang="en-US" dirty="0" err="1"/>
                        <a:t>Qn</a:t>
                      </a:r>
                      <a:endParaRPr lang="en-US" dirty="0"/>
                    </a:p>
                  </a:txBody>
                  <a:tcPr/>
                </a:tc>
                <a:tc>
                  <a:txBody>
                    <a:bodyPr/>
                    <a:lstStyle/>
                    <a:p>
                      <a:r>
                        <a:rPr lang="en-US" dirty="0"/>
                        <a:t>No change</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Reset</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Set</a:t>
                      </a: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r>
                        <a:rPr lang="en-US" dirty="0"/>
                        <a:t>1</a:t>
                      </a:r>
                    </a:p>
                  </a:txBody>
                  <a:tcPr/>
                </a:tc>
                <a:tc>
                  <a:txBody>
                    <a:bodyPr/>
                    <a:lstStyle/>
                    <a:p>
                      <a:r>
                        <a:rPr lang="en-US" dirty="0"/>
                        <a:t>1</a:t>
                      </a:r>
                    </a:p>
                  </a:txBody>
                  <a:tcPr/>
                </a:tc>
                <a:tc>
                  <a:txBody>
                    <a:bodyPr/>
                    <a:lstStyle/>
                    <a:p>
                      <a:r>
                        <a:rPr lang="en-US" dirty="0" err="1"/>
                        <a:t>Qn</a:t>
                      </a:r>
                      <a:r>
                        <a:rPr lang="en-US" dirty="0"/>
                        <a:t>’</a:t>
                      </a:r>
                    </a:p>
                  </a:txBody>
                  <a:tcPr/>
                </a:tc>
                <a:tc>
                  <a:txBody>
                    <a:bodyPr/>
                    <a:lstStyle/>
                    <a:p>
                      <a:r>
                        <a:rPr lang="en-US" dirty="0"/>
                        <a:t>Toggle</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484526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
        <p:nvSpPr>
          <p:cNvPr id="6" name="Title 1"/>
          <p:cNvSpPr>
            <a:spLocks noGrp="1"/>
          </p:cNvSpPr>
          <p:nvPr>
            <p:ph type="title"/>
          </p:nvPr>
        </p:nvSpPr>
        <p:spPr>
          <a:xfrm>
            <a:off x="742950" y="207963"/>
            <a:ext cx="8229600" cy="1143000"/>
          </a:xfrm>
        </p:spPr>
        <p:txBody>
          <a:bodyPr>
            <a:normAutofit/>
          </a:bodyPr>
          <a:lstStyle/>
          <a:p>
            <a:pPr algn="l"/>
            <a:r>
              <a:rPr lang="en-US" sz="4800" dirty="0"/>
              <a:t>Master slave JK flip-flop</a:t>
            </a:r>
          </a:p>
        </p:txBody>
      </p:sp>
      <p:sp>
        <p:nvSpPr>
          <p:cNvPr id="7" name="Content Placeholder 2"/>
          <p:cNvSpPr txBox="1">
            <a:spLocks/>
          </p:cNvSpPr>
          <p:nvPr/>
        </p:nvSpPr>
        <p:spPr>
          <a:xfrm>
            <a:off x="457199" y="1600200"/>
            <a:ext cx="9344025" cy="4525963"/>
          </a:xfrm>
          <a:prstGeom prst="rect">
            <a:avLst/>
          </a:prstGeo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If J=1 and K=0 the master sets Q=1 on the positive clock edge. this Q=1 drives the J input of slave so when negative clock edge come the slave sets output Q=1, copying master.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If J=0 and K=1 the master resets Q’=1 on the positive clock edge. this Q’=1 drives the k input of slave so when negative clock edge come the slave resets output Q’=1, copying master.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If J=K=1 master toggles between 0 and 1 for positive clock, at the same time slave disable so toggling is avoided in M-S J-K </a:t>
            </a:r>
            <a:r>
              <a:rPr kumimoji="0" lang="en-US" sz="2400" b="0" i="0" u="none" strike="noStrike" kern="1200" cap="none" spc="0" normalizeH="0" baseline="0" noProof="0" dirty="0" err="1">
                <a:ln>
                  <a:noFill/>
                </a:ln>
                <a:solidFill>
                  <a:schemeClr val="tx1"/>
                </a:solidFill>
                <a:effectLst/>
                <a:uLnTx/>
                <a:uFillTx/>
                <a:latin typeface="+mn-lt"/>
                <a:ea typeface="+mn-ea"/>
                <a:cs typeface="+mn-cs"/>
              </a:rPr>
              <a:t>flipflop</a:t>
            </a:r>
            <a:r>
              <a:rPr kumimoji="0" lang="en-US" sz="2400" b="0" i="0" u="none" strike="noStrike" kern="1200" cap="none" spc="0" normalizeH="0" baseline="0" noProof="0" dirty="0">
                <a:ln>
                  <a:noFill/>
                </a:ln>
                <a:solidFill>
                  <a:schemeClr val="tx1"/>
                </a:solidFill>
                <a:effectLst/>
                <a:uLnTx/>
                <a:uFillTx/>
                <a:latin typeface="+mn-lt"/>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2484526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
        <p:nvSpPr>
          <p:cNvPr id="6" name="Title 1"/>
          <p:cNvSpPr>
            <a:spLocks noGrp="1"/>
          </p:cNvSpPr>
          <p:nvPr>
            <p:ph type="title"/>
          </p:nvPr>
        </p:nvSpPr>
        <p:spPr>
          <a:xfrm>
            <a:off x="457200" y="274638"/>
            <a:ext cx="9086850" cy="1143000"/>
          </a:xfrm>
        </p:spPr>
        <p:txBody>
          <a:bodyPr>
            <a:normAutofit/>
          </a:bodyPr>
          <a:lstStyle/>
          <a:p>
            <a:pPr algn="l"/>
            <a:r>
              <a:rPr lang="en-US" sz="4800" dirty="0"/>
              <a:t>Excitation table of flip flop</a:t>
            </a:r>
          </a:p>
        </p:txBody>
      </p:sp>
      <p:sp>
        <p:nvSpPr>
          <p:cNvPr id="8" name="Content Placeholder 2"/>
          <p:cNvSpPr txBox="1">
            <a:spLocks/>
          </p:cNvSpPr>
          <p:nvPr/>
        </p:nvSpPr>
        <p:spPr>
          <a:xfrm>
            <a:off x="457200" y="1600200"/>
            <a:ext cx="9086850" cy="4525963"/>
          </a:xfrm>
          <a:prstGeom prst="rect">
            <a:avLst/>
          </a:prstGeo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Truth table of flip flop is known as </a:t>
            </a:r>
            <a:r>
              <a:rPr kumimoji="0" lang="en-US" sz="2400" b="1" i="0" u="none" strike="noStrike" kern="1200" cap="none" spc="0" normalizeH="0" baseline="0" noProof="0" dirty="0">
                <a:ln>
                  <a:noFill/>
                </a:ln>
                <a:solidFill>
                  <a:schemeClr val="tx1"/>
                </a:solidFill>
                <a:effectLst/>
                <a:uLnTx/>
                <a:uFillTx/>
                <a:latin typeface="+mn-lt"/>
                <a:ea typeface="+mn-ea"/>
                <a:cs typeface="+mn-cs"/>
              </a:rPr>
              <a:t>characteristic table.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While designing sequential </a:t>
            </a:r>
            <a:r>
              <a:rPr kumimoji="0" lang="en-US" sz="2400" b="0" i="0" u="none" strike="noStrike" kern="1200" cap="none" spc="0" normalizeH="0" baseline="0" noProof="0" dirty="0" err="1">
                <a:ln>
                  <a:noFill/>
                </a:ln>
                <a:solidFill>
                  <a:schemeClr val="tx1"/>
                </a:solidFill>
                <a:effectLst/>
                <a:uLnTx/>
                <a:uFillTx/>
                <a:latin typeface="+mn-lt"/>
                <a:ea typeface="+mn-ea"/>
                <a:cs typeface="+mn-cs"/>
              </a:rPr>
              <a:t>ckt</a:t>
            </a:r>
            <a:r>
              <a:rPr kumimoji="0" lang="en-US" sz="2400" b="0" i="0" u="none" strike="noStrike" kern="1200" cap="none" spc="0" normalizeH="0" baseline="0" noProof="0" dirty="0">
                <a:ln>
                  <a:noFill/>
                </a:ln>
                <a:solidFill>
                  <a:schemeClr val="tx1"/>
                </a:solidFill>
                <a:effectLst/>
                <a:uLnTx/>
                <a:uFillTx/>
                <a:latin typeface="+mn-lt"/>
                <a:ea typeface="+mn-ea"/>
                <a:cs typeface="+mn-cs"/>
              </a:rPr>
              <a:t>. Present and next state is given and we need to find corresponding input condition. For that we require excitation table</a:t>
            </a:r>
            <a:r>
              <a:rPr kumimoji="0" lang="en-US" sz="2400" b="1" i="0" u="none" strike="noStrike" kern="1200" cap="none" spc="0" normalizeH="0" baseline="0" noProof="0" dirty="0">
                <a:ln>
                  <a:noFill/>
                </a:ln>
                <a:solidFill>
                  <a:schemeClr val="tx1"/>
                </a:solidFill>
                <a:effectLst/>
                <a:uLnTx/>
                <a:uFillTx/>
                <a:latin typeface="+mn-lt"/>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Present  state means , state prior to application of clock pulse and next state means the state after application of clock pulse</a:t>
            </a:r>
            <a:r>
              <a:rPr kumimoji="0" lang="en-US" sz="2400" b="1" i="0" u="none" strike="noStrike" kern="1200" cap="none" spc="0" normalizeH="0" baseline="0" noProof="0" dirty="0">
                <a:ln>
                  <a:noFill/>
                </a:ln>
                <a:solidFill>
                  <a:schemeClr val="tx1"/>
                </a:solidFill>
                <a:effectLst/>
                <a:uLnTx/>
                <a:uFillTx/>
                <a:latin typeface="+mn-lt"/>
                <a:ea typeface="+mn-ea"/>
                <a:cs typeface="+mn-cs"/>
              </a:rPr>
              <a:t>.</a:t>
            </a:r>
          </a:p>
        </p:txBody>
      </p:sp>
    </p:spTree>
    <p:extLst>
      <p:ext uri="{BB962C8B-B14F-4D97-AF65-F5344CB8AC3E}">
        <p14:creationId xmlns:p14="http://schemas.microsoft.com/office/powerpoint/2010/main" val="42484526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
        <p:nvSpPr>
          <p:cNvPr id="6" name="Title 1"/>
          <p:cNvSpPr>
            <a:spLocks noGrp="1"/>
          </p:cNvSpPr>
          <p:nvPr>
            <p:ph type="title"/>
          </p:nvPr>
        </p:nvSpPr>
        <p:spPr>
          <a:xfrm>
            <a:off x="1419225" y="541338"/>
            <a:ext cx="8229600" cy="1143000"/>
          </a:xfrm>
        </p:spPr>
        <p:txBody>
          <a:bodyPr>
            <a:normAutofit/>
          </a:bodyPr>
          <a:lstStyle/>
          <a:p>
            <a:r>
              <a:rPr lang="en-US" sz="4800" dirty="0"/>
              <a:t>Excitation table of SR flip flop</a:t>
            </a:r>
          </a:p>
        </p:txBody>
      </p:sp>
      <p:graphicFrame>
        <p:nvGraphicFramePr>
          <p:cNvPr id="8" name="Content Placeholder 3"/>
          <p:cNvGraphicFramePr>
            <a:graphicFrameLocks/>
          </p:cNvGraphicFramePr>
          <p:nvPr/>
        </p:nvGraphicFramePr>
        <p:xfrm>
          <a:off x="2009775" y="2419350"/>
          <a:ext cx="6019800" cy="2123440"/>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370840">
                <a:tc>
                  <a:txBody>
                    <a:bodyPr/>
                    <a:lstStyle/>
                    <a:p>
                      <a:r>
                        <a:rPr lang="en-US" b="1" dirty="0"/>
                        <a:t>Present State</a:t>
                      </a:r>
                      <a:r>
                        <a:rPr lang="en-US" b="1" baseline="0" dirty="0"/>
                        <a:t> of Q output</a:t>
                      </a:r>
                      <a:endParaRPr lang="en-US" b="1" dirty="0"/>
                    </a:p>
                  </a:txBody>
                  <a:tcPr/>
                </a:tc>
                <a:tc>
                  <a:txBody>
                    <a:bodyPr/>
                    <a:lstStyle/>
                    <a:p>
                      <a:r>
                        <a:rPr lang="en-US" b="1" dirty="0"/>
                        <a:t>Next State</a:t>
                      </a:r>
                      <a:r>
                        <a:rPr lang="en-US" b="1" baseline="0" dirty="0"/>
                        <a:t> of Q output</a:t>
                      </a:r>
                      <a:endParaRPr lang="en-US" b="1" dirty="0"/>
                    </a:p>
                  </a:txBody>
                  <a:tcPr/>
                </a:tc>
                <a:tc>
                  <a:txBody>
                    <a:bodyPr/>
                    <a:lstStyle/>
                    <a:p>
                      <a:r>
                        <a:rPr lang="en-US" b="1" dirty="0" err="1"/>
                        <a:t>Sn</a:t>
                      </a:r>
                      <a:r>
                        <a:rPr lang="en-US" b="1" dirty="0"/>
                        <a:t> input</a:t>
                      </a:r>
                    </a:p>
                  </a:txBody>
                  <a:tcPr/>
                </a:tc>
                <a:tc>
                  <a:txBody>
                    <a:bodyPr/>
                    <a:lstStyle/>
                    <a:p>
                      <a:r>
                        <a:rPr lang="en-US" b="1" dirty="0" err="1"/>
                        <a:t>Rn</a:t>
                      </a:r>
                      <a:r>
                        <a:rPr lang="en-US" b="1" dirty="0"/>
                        <a:t> input</a:t>
                      </a:r>
                    </a:p>
                  </a:txBody>
                  <a:tcPr/>
                </a:tc>
                <a:extLst>
                  <a:ext uri="{0D108BD9-81ED-4DB2-BD59-A6C34878D82A}">
                    <a16:rowId xmlns:a16="http://schemas.microsoft.com/office/drawing/2014/main" val="10000"/>
                  </a:ext>
                </a:extLst>
              </a:tr>
              <a:tr h="370840">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 ×</a:t>
                      </a:r>
                    </a:p>
                  </a:txBody>
                  <a:tcPr/>
                </a:tc>
                <a:extLst>
                  <a:ext uri="{0D108BD9-81ED-4DB2-BD59-A6C34878D82A}">
                    <a16:rowId xmlns:a16="http://schemas.microsoft.com/office/drawing/2014/main" val="10001"/>
                  </a:ext>
                </a:extLst>
              </a:tr>
              <a:tr h="370840">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0002"/>
                  </a:ext>
                </a:extLst>
              </a:tr>
              <a:tr h="370840">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1</a:t>
                      </a:r>
                    </a:p>
                  </a:txBody>
                  <a:tcPr/>
                </a:tc>
                <a:tc>
                  <a:txBody>
                    <a:bodyPr/>
                    <a:lstStyle/>
                    <a:p>
                      <a:r>
                        <a:rPr lang="en-US"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r>
                        <a:rPr lang="en-US" dirty="0"/>
                        <a:t>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484526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
        <p:nvSpPr>
          <p:cNvPr id="9" name="Title 1"/>
          <p:cNvSpPr>
            <a:spLocks noGrp="1"/>
          </p:cNvSpPr>
          <p:nvPr>
            <p:ph type="title"/>
          </p:nvPr>
        </p:nvSpPr>
        <p:spPr>
          <a:xfrm>
            <a:off x="457200" y="274638"/>
            <a:ext cx="8229600" cy="1143000"/>
          </a:xfrm>
        </p:spPr>
        <p:txBody>
          <a:bodyPr>
            <a:normAutofit/>
          </a:bodyPr>
          <a:lstStyle/>
          <a:p>
            <a:r>
              <a:rPr lang="en-US" sz="4800" dirty="0"/>
              <a:t>Excitation table of J K flip flop</a:t>
            </a:r>
          </a:p>
        </p:txBody>
      </p:sp>
      <p:graphicFrame>
        <p:nvGraphicFramePr>
          <p:cNvPr id="10" name="Content Placeholder 3"/>
          <p:cNvGraphicFramePr>
            <a:graphicFrameLocks/>
          </p:cNvGraphicFramePr>
          <p:nvPr/>
        </p:nvGraphicFramePr>
        <p:xfrm>
          <a:off x="2600325" y="2257425"/>
          <a:ext cx="6019800" cy="2123440"/>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370840">
                <a:tc>
                  <a:txBody>
                    <a:bodyPr/>
                    <a:lstStyle/>
                    <a:p>
                      <a:r>
                        <a:rPr lang="en-US" b="1" dirty="0"/>
                        <a:t>Present State</a:t>
                      </a:r>
                      <a:r>
                        <a:rPr lang="en-US" b="1" baseline="0" dirty="0"/>
                        <a:t> of Q output</a:t>
                      </a:r>
                      <a:endParaRPr lang="en-US" b="1" dirty="0"/>
                    </a:p>
                  </a:txBody>
                  <a:tcPr/>
                </a:tc>
                <a:tc>
                  <a:txBody>
                    <a:bodyPr/>
                    <a:lstStyle/>
                    <a:p>
                      <a:r>
                        <a:rPr lang="en-US" b="1" dirty="0"/>
                        <a:t>Next State</a:t>
                      </a:r>
                      <a:r>
                        <a:rPr lang="en-US" b="1" baseline="0" dirty="0"/>
                        <a:t> of Q output</a:t>
                      </a:r>
                      <a:endParaRPr lang="en-US" b="1" dirty="0"/>
                    </a:p>
                  </a:txBody>
                  <a:tcPr/>
                </a:tc>
                <a:tc>
                  <a:txBody>
                    <a:bodyPr/>
                    <a:lstStyle/>
                    <a:p>
                      <a:r>
                        <a:rPr lang="en-US" b="1" dirty="0" err="1"/>
                        <a:t>Jn</a:t>
                      </a:r>
                      <a:r>
                        <a:rPr lang="en-US" b="1" dirty="0"/>
                        <a:t> input</a:t>
                      </a:r>
                    </a:p>
                  </a:txBody>
                  <a:tcPr/>
                </a:tc>
                <a:tc>
                  <a:txBody>
                    <a:bodyPr/>
                    <a:lstStyle/>
                    <a:p>
                      <a:r>
                        <a:rPr lang="en-US" b="1" dirty="0" err="1"/>
                        <a:t>Kn</a:t>
                      </a:r>
                      <a:r>
                        <a:rPr lang="en-US" b="1" dirty="0"/>
                        <a:t> input</a:t>
                      </a:r>
                    </a:p>
                  </a:txBody>
                  <a:tcPr/>
                </a:tc>
                <a:extLst>
                  <a:ext uri="{0D108BD9-81ED-4DB2-BD59-A6C34878D82A}">
                    <a16:rowId xmlns:a16="http://schemas.microsoft.com/office/drawing/2014/main" val="10000"/>
                  </a:ext>
                </a:extLst>
              </a:tr>
              <a:tr h="370840">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 ×</a:t>
                      </a:r>
                    </a:p>
                  </a:txBody>
                  <a:tcPr/>
                </a:tc>
                <a:extLst>
                  <a:ext uri="{0D108BD9-81ED-4DB2-BD59-A6C34878D82A}">
                    <a16:rowId xmlns:a16="http://schemas.microsoft.com/office/drawing/2014/main" val="10001"/>
                  </a:ext>
                </a:extLst>
              </a:tr>
              <a:tr h="370840">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txBody>
                  <a:tcPr/>
                </a:tc>
                <a:extLst>
                  <a:ext uri="{0D108BD9-81ED-4DB2-BD59-A6C34878D82A}">
                    <a16:rowId xmlns:a16="http://schemas.microsoft.com/office/drawing/2014/main" val="10002"/>
                  </a:ext>
                </a:extLst>
              </a:tr>
              <a:tr h="370840">
                <a:tc>
                  <a:txBody>
                    <a:bodyPr/>
                    <a:lstStyle/>
                    <a:p>
                      <a:r>
                        <a:rPr lang="en-US" dirty="0"/>
                        <a:t>1</a:t>
                      </a:r>
                    </a:p>
                  </a:txBody>
                  <a:tcPr/>
                </a:tc>
                <a:tc>
                  <a:txBody>
                    <a:bodyPr/>
                    <a:lstStyle/>
                    <a:p>
                      <a:r>
                        <a:rPr lang="en-US" dirty="0"/>
                        <a:t>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txBody>
                  <a:tcPr/>
                </a:tc>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1</a:t>
                      </a:r>
                    </a:p>
                  </a:txBody>
                  <a:tcPr/>
                </a:tc>
                <a:tc>
                  <a:txBody>
                    <a:bodyPr/>
                    <a:lstStyle/>
                    <a:p>
                      <a:r>
                        <a:rPr lang="en-US"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r>
                        <a:rPr lang="en-US" dirty="0"/>
                        <a:t>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484526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
        <p:nvSpPr>
          <p:cNvPr id="6" name="Title 1"/>
          <p:cNvSpPr>
            <a:spLocks noGrp="1"/>
          </p:cNvSpPr>
          <p:nvPr>
            <p:ph type="title"/>
          </p:nvPr>
        </p:nvSpPr>
        <p:spPr>
          <a:xfrm>
            <a:off x="457200" y="274638"/>
            <a:ext cx="8229600" cy="1143000"/>
          </a:xfrm>
        </p:spPr>
        <p:txBody>
          <a:bodyPr>
            <a:normAutofit/>
          </a:bodyPr>
          <a:lstStyle/>
          <a:p>
            <a:r>
              <a:rPr lang="en-US" sz="4800" dirty="0"/>
              <a:t>Excitation table of D flip flop</a:t>
            </a:r>
          </a:p>
        </p:txBody>
      </p:sp>
      <p:graphicFrame>
        <p:nvGraphicFramePr>
          <p:cNvPr id="8" name="Content Placeholder 3"/>
          <p:cNvGraphicFramePr>
            <a:graphicFrameLocks/>
          </p:cNvGraphicFramePr>
          <p:nvPr/>
        </p:nvGraphicFramePr>
        <p:xfrm>
          <a:off x="3400425" y="2486025"/>
          <a:ext cx="4800600" cy="2123440"/>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tblGrid>
              <a:tr h="370840">
                <a:tc>
                  <a:txBody>
                    <a:bodyPr/>
                    <a:lstStyle/>
                    <a:p>
                      <a:r>
                        <a:rPr lang="en-US" b="1" dirty="0"/>
                        <a:t>Present State</a:t>
                      </a:r>
                      <a:r>
                        <a:rPr lang="en-US" b="1" baseline="0" dirty="0"/>
                        <a:t> of Q output</a:t>
                      </a:r>
                      <a:endParaRPr lang="en-US" b="1" dirty="0"/>
                    </a:p>
                  </a:txBody>
                  <a:tcPr/>
                </a:tc>
                <a:tc>
                  <a:txBody>
                    <a:bodyPr/>
                    <a:lstStyle/>
                    <a:p>
                      <a:r>
                        <a:rPr lang="en-US" b="1" dirty="0"/>
                        <a:t>Next State</a:t>
                      </a:r>
                      <a:r>
                        <a:rPr lang="en-US" b="1" baseline="0" dirty="0"/>
                        <a:t> of Q output</a:t>
                      </a:r>
                      <a:endParaRPr lang="en-US" b="1" dirty="0"/>
                    </a:p>
                  </a:txBody>
                  <a:tcPr/>
                </a:tc>
                <a:tc>
                  <a:txBody>
                    <a:bodyPr/>
                    <a:lstStyle/>
                    <a:p>
                      <a:r>
                        <a:rPr lang="en-US" b="1" dirty="0" err="1"/>
                        <a:t>Dn</a:t>
                      </a:r>
                      <a:r>
                        <a:rPr lang="en-US" b="1" dirty="0"/>
                        <a:t> input</a:t>
                      </a:r>
                    </a:p>
                  </a:txBody>
                  <a:tcPr/>
                </a:tc>
                <a:extLst>
                  <a:ext uri="{0D108BD9-81ED-4DB2-BD59-A6C34878D82A}">
                    <a16:rowId xmlns:a16="http://schemas.microsoft.com/office/drawing/2014/main" val="10000"/>
                  </a:ext>
                </a:extLst>
              </a:tr>
              <a:tr h="370840">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1"/>
                  </a:ext>
                </a:extLst>
              </a:tr>
              <a:tr h="370840">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2"/>
                  </a:ext>
                </a:extLst>
              </a:tr>
              <a:tr h="370840">
                <a:tc>
                  <a:txBody>
                    <a:bodyPr/>
                    <a:lstStyle/>
                    <a:p>
                      <a:r>
                        <a:rPr lang="en-US" dirty="0"/>
                        <a:t>1</a:t>
                      </a:r>
                    </a:p>
                  </a:txBody>
                  <a:tcPr/>
                </a:tc>
                <a:tc>
                  <a:txBody>
                    <a:bodyPr/>
                    <a:lstStyle/>
                    <a:p>
                      <a:r>
                        <a:rPr lang="en-US" dirty="0"/>
                        <a:t>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0</a:t>
                      </a:r>
                    </a:p>
                  </a:txBody>
                  <a:tcPr/>
                </a:tc>
                <a:extLst>
                  <a:ext uri="{0D108BD9-81ED-4DB2-BD59-A6C34878D82A}">
                    <a16:rowId xmlns:a16="http://schemas.microsoft.com/office/drawing/2014/main" val="10003"/>
                  </a:ext>
                </a:extLst>
              </a:tr>
              <a:tr h="370840">
                <a:tc>
                  <a:txBody>
                    <a:bodyPr/>
                    <a:lstStyle/>
                    <a:p>
                      <a:r>
                        <a:rPr lang="en-US" dirty="0"/>
                        <a:t>1</a:t>
                      </a:r>
                    </a:p>
                  </a:txBody>
                  <a:tcPr/>
                </a:tc>
                <a:tc>
                  <a:txBody>
                    <a:bodyPr/>
                    <a:lstStyle/>
                    <a:p>
                      <a:r>
                        <a:rPr lang="en-US"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484526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
        <p:nvSpPr>
          <p:cNvPr id="6" name="Title 1"/>
          <p:cNvSpPr>
            <a:spLocks noGrp="1"/>
          </p:cNvSpPr>
          <p:nvPr>
            <p:ph type="title"/>
          </p:nvPr>
        </p:nvSpPr>
        <p:spPr>
          <a:xfrm>
            <a:off x="457200" y="274638"/>
            <a:ext cx="8229600" cy="1143000"/>
          </a:xfrm>
        </p:spPr>
        <p:txBody>
          <a:bodyPr>
            <a:normAutofit/>
          </a:bodyPr>
          <a:lstStyle/>
          <a:p>
            <a:r>
              <a:rPr lang="en-US" sz="4800" dirty="0"/>
              <a:t>Excitation table of T flip flop</a:t>
            </a:r>
          </a:p>
        </p:txBody>
      </p:sp>
      <p:graphicFrame>
        <p:nvGraphicFramePr>
          <p:cNvPr id="8" name="Content Placeholder 3"/>
          <p:cNvGraphicFramePr>
            <a:graphicFrameLocks/>
          </p:cNvGraphicFramePr>
          <p:nvPr/>
        </p:nvGraphicFramePr>
        <p:xfrm>
          <a:off x="3419475" y="2095500"/>
          <a:ext cx="4800600" cy="2123440"/>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tblGrid>
              <a:tr h="370840">
                <a:tc>
                  <a:txBody>
                    <a:bodyPr/>
                    <a:lstStyle/>
                    <a:p>
                      <a:r>
                        <a:rPr lang="en-US" b="1" dirty="0"/>
                        <a:t>Present State</a:t>
                      </a:r>
                      <a:r>
                        <a:rPr lang="en-US" b="1" baseline="0" dirty="0"/>
                        <a:t> of Q output</a:t>
                      </a:r>
                      <a:endParaRPr lang="en-US" b="1" dirty="0"/>
                    </a:p>
                  </a:txBody>
                  <a:tcPr/>
                </a:tc>
                <a:tc>
                  <a:txBody>
                    <a:bodyPr/>
                    <a:lstStyle/>
                    <a:p>
                      <a:r>
                        <a:rPr lang="en-US" b="1" dirty="0"/>
                        <a:t>Next State</a:t>
                      </a:r>
                      <a:r>
                        <a:rPr lang="en-US" b="1" baseline="0" dirty="0"/>
                        <a:t> of Q output</a:t>
                      </a:r>
                      <a:endParaRPr lang="en-US" b="1" dirty="0"/>
                    </a:p>
                  </a:txBody>
                  <a:tcPr/>
                </a:tc>
                <a:tc>
                  <a:txBody>
                    <a:bodyPr/>
                    <a:lstStyle/>
                    <a:p>
                      <a:r>
                        <a:rPr lang="en-US" b="1" dirty="0" err="1"/>
                        <a:t>Tn</a:t>
                      </a:r>
                      <a:r>
                        <a:rPr lang="en-US" b="1" dirty="0"/>
                        <a:t> input</a:t>
                      </a:r>
                    </a:p>
                  </a:txBody>
                  <a:tcPr/>
                </a:tc>
                <a:extLst>
                  <a:ext uri="{0D108BD9-81ED-4DB2-BD59-A6C34878D82A}">
                    <a16:rowId xmlns:a16="http://schemas.microsoft.com/office/drawing/2014/main" val="10000"/>
                  </a:ext>
                </a:extLst>
              </a:tr>
              <a:tr h="370840">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1"/>
                  </a:ext>
                </a:extLst>
              </a:tr>
              <a:tr h="370840">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2"/>
                  </a:ext>
                </a:extLst>
              </a:tr>
              <a:tr h="370840">
                <a:tc>
                  <a:txBody>
                    <a:bodyPr/>
                    <a:lstStyle/>
                    <a:p>
                      <a:r>
                        <a:rPr lang="en-US" dirty="0"/>
                        <a:t>1</a:t>
                      </a:r>
                    </a:p>
                  </a:txBody>
                  <a:tcPr/>
                </a:tc>
                <a:tc>
                  <a:txBody>
                    <a:bodyPr/>
                    <a:lstStyle/>
                    <a:p>
                      <a:r>
                        <a:rPr lang="en-US" dirty="0"/>
                        <a:t>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1</a:t>
                      </a:r>
                    </a:p>
                  </a:txBody>
                  <a:tcPr/>
                </a:tc>
                <a:extLst>
                  <a:ext uri="{0D108BD9-81ED-4DB2-BD59-A6C34878D82A}">
                    <a16:rowId xmlns:a16="http://schemas.microsoft.com/office/drawing/2014/main" val="10003"/>
                  </a:ext>
                </a:extLst>
              </a:tr>
              <a:tr h="370840">
                <a:tc>
                  <a:txBody>
                    <a:bodyPr/>
                    <a:lstStyle/>
                    <a:p>
                      <a:r>
                        <a:rPr lang="en-US" dirty="0"/>
                        <a:t>1</a:t>
                      </a:r>
                    </a:p>
                  </a:txBody>
                  <a:tcPr/>
                </a:tc>
                <a:tc>
                  <a:txBody>
                    <a:bodyPr/>
                    <a:lstStyle/>
                    <a:p>
                      <a:r>
                        <a:rPr lang="en-US"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484526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
        <p:nvSpPr>
          <p:cNvPr id="6" name="Title 1"/>
          <p:cNvSpPr>
            <a:spLocks noGrp="1"/>
          </p:cNvSpPr>
          <p:nvPr>
            <p:ph type="title"/>
          </p:nvPr>
        </p:nvSpPr>
        <p:spPr>
          <a:xfrm>
            <a:off x="1200150" y="436563"/>
            <a:ext cx="8229600" cy="1143000"/>
          </a:xfrm>
        </p:spPr>
        <p:txBody>
          <a:bodyPr>
            <a:normAutofit/>
          </a:bodyPr>
          <a:lstStyle/>
          <a:p>
            <a:r>
              <a:rPr lang="en-US" dirty="0"/>
              <a:t>Flip flop IC 7474</a:t>
            </a:r>
          </a:p>
        </p:txBody>
      </p:sp>
      <p:pic>
        <p:nvPicPr>
          <p:cNvPr id="8" name="Picture 2"/>
          <p:cNvPicPr>
            <a:picLocks noChangeAspect="1" noChangeArrowheads="1"/>
          </p:cNvPicPr>
          <p:nvPr/>
        </p:nvPicPr>
        <p:blipFill>
          <a:blip r:embed="rId2"/>
          <a:srcRect/>
          <a:stretch>
            <a:fillRect/>
          </a:stretch>
        </p:blipFill>
        <p:spPr bwMode="auto">
          <a:xfrm>
            <a:off x="1057275" y="2432975"/>
            <a:ext cx="3962400" cy="3146225"/>
          </a:xfrm>
          <a:prstGeom prst="rect">
            <a:avLst/>
          </a:prstGeom>
          <a:noFill/>
          <a:ln w="9525">
            <a:noFill/>
            <a:miter lim="800000"/>
            <a:headEnd/>
            <a:tailEnd/>
          </a:ln>
          <a:effectLst/>
        </p:spPr>
      </p:pic>
      <p:pic>
        <p:nvPicPr>
          <p:cNvPr id="9" name="Picture 8"/>
          <p:cNvPicPr>
            <a:picLocks noChangeAspect="1" noChangeArrowheads="1"/>
          </p:cNvPicPr>
          <p:nvPr/>
        </p:nvPicPr>
        <p:blipFill>
          <a:blip r:embed="rId3">
            <a:lum/>
          </a:blip>
          <a:srcRect/>
          <a:stretch>
            <a:fillRect/>
          </a:stretch>
        </p:blipFill>
        <p:spPr bwMode="auto">
          <a:xfrm>
            <a:off x="5943600" y="2533650"/>
            <a:ext cx="4067175" cy="3257550"/>
          </a:xfrm>
          <a:prstGeom prst="rect">
            <a:avLst/>
          </a:prstGeom>
          <a:noFill/>
          <a:ln w="9525">
            <a:noFill/>
            <a:miter lim="800000"/>
            <a:headEnd/>
            <a:tailEnd/>
          </a:ln>
          <a:effectLst/>
        </p:spPr>
      </p:pic>
      <p:sp>
        <p:nvSpPr>
          <p:cNvPr id="7" name="Rectangle 6"/>
          <p:cNvSpPr/>
          <p:nvPr/>
        </p:nvSpPr>
        <p:spPr>
          <a:xfrm>
            <a:off x="885824" y="1476185"/>
            <a:ext cx="8963025" cy="757130"/>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defRPr/>
            </a:pPr>
            <a:r>
              <a:rPr lang="en-US" sz="2400" dirty="0"/>
              <a:t>It is a dual edge-triggered flip-flop which is based on </a:t>
            </a:r>
            <a:r>
              <a:rPr lang="en-US" sz="2400" dirty="0" err="1"/>
              <a:t>schottky</a:t>
            </a:r>
            <a:r>
              <a:rPr lang="en-US" sz="2400" dirty="0"/>
              <a:t> TTL circuitry to produce high speed D-type </a:t>
            </a:r>
            <a:r>
              <a:rPr lang="en-US" sz="2400" dirty="0" err="1"/>
              <a:t>flipflops</a:t>
            </a:r>
            <a:r>
              <a:rPr lang="en-US" sz="2400" dirty="0"/>
              <a:t>.</a:t>
            </a:r>
          </a:p>
        </p:txBody>
      </p:sp>
    </p:spTree>
    <p:extLst>
      <p:ext uri="{BB962C8B-B14F-4D97-AF65-F5344CB8AC3E}">
        <p14:creationId xmlns:p14="http://schemas.microsoft.com/office/powerpoint/2010/main" val="42484526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
        <p:nvSpPr>
          <p:cNvPr id="6" name="Title 1"/>
          <p:cNvSpPr>
            <a:spLocks noGrp="1"/>
          </p:cNvSpPr>
          <p:nvPr>
            <p:ph type="title"/>
          </p:nvPr>
        </p:nvSpPr>
        <p:spPr>
          <a:xfrm>
            <a:off x="666750" y="169863"/>
            <a:ext cx="8229600" cy="1143000"/>
          </a:xfrm>
        </p:spPr>
        <p:txBody>
          <a:bodyPr/>
          <a:lstStyle/>
          <a:p>
            <a:pPr algn="l"/>
            <a:r>
              <a:rPr lang="en-US" dirty="0"/>
              <a:t>IC 7475</a:t>
            </a:r>
          </a:p>
        </p:txBody>
      </p:sp>
      <p:pic>
        <p:nvPicPr>
          <p:cNvPr id="8" name="Picture 2"/>
          <p:cNvPicPr>
            <a:picLocks noChangeAspect="1" noChangeArrowheads="1"/>
          </p:cNvPicPr>
          <p:nvPr/>
        </p:nvPicPr>
        <p:blipFill>
          <a:blip r:embed="rId2"/>
          <a:srcRect/>
          <a:stretch>
            <a:fillRect/>
          </a:stretch>
        </p:blipFill>
        <p:spPr bwMode="auto">
          <a:xfrm>
            <a:off x="800100" y="3419475"/>
            <a:ext cx="4419600" cy="2644140"/>
          </a:xfrm>
          <a:prstGeom prst="rect">
            <a:avLst/>
          </a:prstGeom>
          <a:noFill/>
          <a:ln w="9525">
            <a:noFill/>
            <a:miter lim="800000"/>
            <a:headEnd/>
            <a:tailEnd/>
          </a:ln>
          <a:effectLst/>
        </p:spPr>
      </p:pic>
      <p:graphicFrame>
        <p:nvGraphicFramePr>
          <p:cNvPr id="9" name="Table 8"/>
          <p:cNvGraphicFramePr>
            <a:graphicFrameLocks noGrp="1"/>
          </p:cNvGraphicFramePr>
          <p:nvPr/>
        </p:nvGraphicFramePr>
        <p:xfrm>
          <a:off x="6724650" y="3619500"/>
          <a:ext cx="2971800" cy="2047875"/>
        </p:xfrm>
        <a:graphic>
          <a:graphicData uri="http://schemas.openxmlformats.org/drawingml/2006/table">
            <a:tbl>
              <a:tblPr firstRow="1" bandRow="1">
                <a:tableStyleId>{5940675A-B579-460E-94D1-54222C63F5DA}</a:tableStyleId>
              </a:tblPr>
              <a:tblGrid>
                <a:gridCol w="742950">
                  <a:extLst>
                    <a:ext uri="{9D8B030D-6E8A-4147-A177-3AD203B41FA5}">
                      <a16:colId xmlns:a16="http://schemas.microsoft.com/office/drawing/2014/main" val="20000"/>
                    </a:ext>
                  </a:extLst>
                </a:gridCol>
                <a:gridCol w="742950">
                  <a:extLst>
                    <a:ext uri="{9D8B030D-6E8A-4147-A177-3AD203B41FA5}">
                      <a16:colId xmlns:a16="http://schemas.microsoft.com/office/drawing/2014/main" val="20001"/>
                    </a:ext>
                  </a:extLst>
                </a:gridCol>
                <a:gridCol w="742950">
                  <a:extLst>
                    <a:ext uri="{9D8B030D-6E8A-4147-A177-3AD203B41FA5}">
                      <a16:colId xmlns:a16="http://schemas.microsoft.com/office/drawing/2014/main" val="20002"/>
                    </a:ext>
                  </a:extLst>
                </a:gridCol>
                <a:gridCol w="742950">
                  <a:extLst>
                    <a:ext uri="{9D8B030D-6E8A-4147-A177-3AD203B41FA5}">
                      <a16:colId xmlns:a16="http://schemas.microsoft.com/office/drawing/2014/main" val="20003"/>
                    </a:ext>
                  </a:extLst>
                </a:gridCol>
              </a:tblGrid>
              <a:tr h="495300">
                <a:tc>
                  <a:txBody>
                    <a:bodyPr/>
                    <a:lstStyle/>
                    <a:p>
                      <a:r>
                        <a:rPr lang="en-US" dirty="0"/>
                        <a:t>D</a:t>
                      </a:r>
                    </a:p>
                  </a:txBody>
                  <a:tcPr/>
                </a:tc>
                <a:tc>
                  <a:txBody>
                    <a:bodyPr/>
                    <a:lstStyle/>
                    <a:p>
                      <a:r>
                        <a:rPr lang="en-US" dirty="0"/>
                        <a:t>C</a:t>
                      </a:r>
                    </a:p>
                  </a:txBody>
                  <a:tcPr/>
                </a:tc>
                <a:tc>
                  <a:txBody>
                    <a:bodyPr/>
                    <a:lstStyle/>
                    <a:p>
                      <a:r>
                        <a:rPr lang="en-US" dirty="0"/>
                        <a:t>Q</a:t>
                      </a:r>
                    </a:p>
                  </a:txBody>
                  <a:tcPr/>
                </a:tc>
                <a:tc>
                  <a:txBody>
                    <a:bodyPr/>
                    <a:lstStyle/>
                    <a:p>
                      <a:r>
                        <a:rPr lang="en-US" dirty="0"/>
                        <a:t>Q’</a:t>
                      </a:r>
                    </a:p>
                  </a:txBody>
                  <a:tcPr/>
                </a:tc>
                <a:extLst>
                  <a:ext uri="{0D108BD9-81ED-4DB2-BD59-A6C34878D82A}">
                    <a16:rowId xmlns:a16="http://schemas.microsoft.com/office/drawing/2014/main" val="10000"/>
                  </a:ext>
                </a:extLst>
              </a:tr>
              <a:tr h="495300">
                <a:tc>
                  <a:txBody>
                    <a:bodyPr/>
                    <a:lstStyle/>
                    <a:p>
                      <a:r>
                        <a:rPr lang="en-US" dirty="0"/>
                        <a:t>L</a:t>
                      </a:r>
                    </a:p>
                  </a:txBody>
                  <a:tcPr/>
                </a:tc>
                <a:tc>
                  <a:txBody>
                    <a:bodyPr/>
                    <a:lstStyle/>
                    <a:p>
                      <a:r>
                        <a:rPr lang="en-US" dirty="0"/>
                        <a:t>H</a:t>
                      </a:r>
                    </a:p>
                  </a:txBody>
                  <a:tcPr/>
                </a:tc>
                <a:tc>
                  <a:txBody>
                    <a:bodyPr/>
                    <a:lstStyle/>
                    <a:p>
                      <a:r>
                        <a:rPr lang="en-US" dirty="0"/>
                        <a:t>L</a:t>
                      </a:r>
                    </a:p>
                  </a:txBody>
                  <a:tcPr/>
                </a:tc>
                <a:tc>
                  <a:txBody>
                    <a:bodyPr/>
                    <a:lstStyle/>
                    <a:p>
                      <a:r>
                        <a:rPr lang="en-US" dirty="0"/>
                        <a:t>H</a:t>
                      </a:r>
                    </a:p>
                  </a:txBody>
                  <a:tcPr/>
                </a:tc>
                <a:extLst>
                  <a:ext uri="{0D108BD9-81ED-4DB2-BD59-A6C34878D82A}">
                    <a16:rowId xmlns:a16="http://schemas.microsoft.com/office/drawing/2014/main" val="10001"/>
                  </a:ext>
                </a:extLst>
              </a:tr>
              <a:tr h="495300">
                <a:tc>
                  <a:txBody>
                    <a:bodyPr/>
                    <a:lstStyle/>
                    <a:p>
                      <a:r>
                        <a:rPr lang="en-US" dirty="0"/>
                        <a:t>H</a:t>
                      </a:r>
                    </a:p>
                  </a:txBody>
                  <a:tcPr/>
                </a:tc>
                <a:tc>
                  <a:txBody>
                    <a:bodyPr/>
                    <a:lstStyle/>
                    <a:p>
                      <a:r>
                        <a:rPr lang="en-US" dirty="0"/>
                        <a:t>H</a:t>
                      </a:r>
                    </a:p>
                  </a:txBody>
                  <a:tcPr/>
                </a:tc>
                <a:tc>
                  <a:txBody>
                    <a:bodyPr/>
                    <a:lstStyle/>
                    <a:p>
                      <a:r>
                        <a:rPr lang="en-US" dirty="0"/>
                        <a:t>H</a:t>
                      </a:r>
                    </a:p>
                  </a:txBody>
                  <a:tcPr/>
                </a:tc>
                <a:tc>
                  <a:txBody>
                    <a:bodyPr/>
                    <a:lstStyle/>
                    <a:p>
                      <a:r>
                        <a:rPr lang="en-US" dirty="0"/>
                        <a:t>L</a:t>
                      </a:r>
                    </a:p>
                  </a:txBody>
                  <a:tcPr/>
                </a:tc>
                <a:extLst>
                  <a:ext uri="{0D108BD9-81ED-4DB2-BD59-A6C34878D82A}">
                    <a16:rowId xmlns:a16="http://schemas.microsoft.com/office/drawing/2014/main" val="10002"/>
                  </a:ext>
                </a:extLst>
              </a:tr>
              <a:tr h="561975">
                <a:tc>
                  <a:txBody>
                    <a:bodyPr/>
                    <a:lstStyle/>
                    <a:p>
                      <a:r>
                        <a:rPr lang="en-US" dirty="0"/>
                        <a:t>×</a:t>
                      </a:r>
                    </a:p>
                  </a:txBody>
                  <a:tcPr/>
                </a:tc>
                <a:tc>
                  <a:txBody>
                    <a:bodyPr/>
                    <a:lstStyle/>
                    <a:p>
                      <a:r>
                        <a:rPr lang="en-US" dirty="0"/>
                        <a:t>L</a:t>
                      </a:r>
                    </a:p>
                  </a:txBody>
                  <a:tcPr/>
                </a:tc>
                <a:tc>
                  <a:txBody>
                    <a:bodyPr/>
                    <a:lstStyle/>
                    <a:p>
                      <a:r>
                        <a:rPr lang="en-US" dirty="0" err="1"/>
                        <a:t>Qn</a:t>
                      </a:r>
                      <a:endParaRPr lang="en-US" dirty="0"/>
                    </a:p>
                  </a:txBody>
                  <a:tcPr/>
                </a:tc>
                <a:tc>
                  <a:txBody>
                    <a:bodyPr/>
                    <a:lstStyle/>
                    <a:p>
                      <a:r>
                        <a:rPr lang="en-US" dirty="0" err="1"/>
                        <a:t>Qn</a:t>
                      </a:r>
                      <a:r>
                        <a:rPr lang="en-US" dirty="0"/>
                        <a:t>’</a:t>
                      </a:r>
                    </a:p>
                  </a:txBody>
                  <a:tcPr/>
                </a:tc>
                <a:extLst>
                  <a:ext uri="{0D108BD9-81ED-4DB2-BD59-A6C34878D82A}">
                    <a16:rowId xmlns:a16="http://schemas.microsoft.com/office/drawing/2014/main" val="10003"/>
                  </a:ext>
                </a:extLst>
              </a:tr>
            </a:tbl>
          </a:graphicData>
        </a:graphic>
      </p:graphicFrame>
      <p:sp>
        <p:nvSpPr>
          <p:cNvPr id="7" name="Rectangle 6"/>
          <p:cNvSpPr/>
          <p:nvPr/>
        </p:nvSpPr>
        <p:spPr>
          <a:xfrm>
            <a:off x="685799" y="1466741"/>
            <a:ext cx="10277475" cy="1550168"/>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defRPr/>
            </a:pPr>
            <a:r>
              <a:rPr lang="en-US" sz="2400" dirty="0"/>
              <a:t>It is a dual four bit </a:t>
            </a:r>
            <a:r>
              <a:rPr lang="en-US" sz="2400" dirty="0" err="1"/>
              <a:t>bistable</a:t>
            </a:r>
            <a:r>
              <a:rPr lang="en-US" sz="2400" dirty="0"/>
              <a:t> latch. it consist of two four bit </a:t>
            </a:r>
            <a:r>
              <a:rPr lang="en-US" sz="2400" dirty="0" err="1"/>
              <a:t>bistable</a:t>
            </a:r>
            <a:r>
              <a:rPr lang="en-US" sz="2400" dirty="0"/>
              <a:t> latches.</a:t>
            </a:r>
          </a:p>
          <a:p>
            <a:pPr marL="228600" lvl="0" indent="-228600">
              <a:lnSpc>
                <a:spcPct val="90000"/>
              </a:lnSpc>
              <a:spcBef>
                <a:spcPts val="1000"/>
              </a:spcBef>
              <a:buFont typeface="Arial" panose="020B0604020202020204" pitchFamily="34" charset="0"/>
              <a:buChar char="•"/>
              <a:defRPr/>
            </a:pPr>
            <a:r>
              <a:rPr lang="en-US" sz="2400" dirty="0"/>
              <a:t>The information present at a data input is transferred to the Q output when enable (c1 or c2)input is high. when enable input goes low the last present state is obtained at Q output.</a:t>
            </a:r>
          </a:p>
        </p:txBody>
      </p:sp>
    </p:spTree>
    <p:extLst>
      <p:ext uri="{BB962C8B-B14F-4D97-AF65-F5344CB8AC3E}">
        <p14:creationId xmlns:p14="http://schemas.microsoft.com/office/powerpoint/2010/main" val="4248452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3A951-C5FD-0743-AFAF-DC4F073E8038}"/>
              </a:ext>
            </a:extLst>
          </p:cNvPr>
          <p:cNvSpPr>
            <a:spLocks noGrp="1"/>
          </p:cNvSpPr>
          <p:nvPr>
            <p:ph type="title"/>
          </p:nvPr>
        </p:nvSpPr>
        <p:spPr>
          <a:xfrm>
            <a:off x="3581400" y="0"/>
            <a:ext cx="4432300" cy="685800"/>
          </a:xfrm>
        </p:spPr>
        <p:txBody>
          <a:bodyPr>
            <a:normAutofit fontScale="90000"/>
          </a:bodyPr>
          <a:lstStyle/>
          <a:p>
            <a:pPr algn="ctr"/>
            <a:r>
              <a:rPr lang="en-US" dirty="0"/>
              <a:t>Course Contents</a:t>
            </a:r>
          </a:p>
        </p:txBody>
      </p:sp>
      <p:sp>
        <p:nvSpPr>
          <p:cNvPr id="4" name="Content Placeholder 3">
            <a:extLst>
              <a:ext uri="{FF2B5EF4-FFF2-40B4-BE49-F238E27FC236}">
                <a16:creationId xmlns:a16="http://schemas.microsoft.com/office/drawing/2014/main" id="{3AEDA430-FF80-3344-B68F-AECB992324F6}"/>
              </a:ext>
            </a:extLst>
          </p:cNvPr>
          <p:cNvSpPr>
            <a:spLocks noGrp="1"/>
          </p:cNvSpPr>
          <p:nvPr>
            <p:ph idx="1"/>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
        <p:nvSpPr>
          <p:cNvPr id="8" name="TextBox 7">
            <a:extLst>
              <a:ext uri="{FF2B5EF4-FFF2-40B4-BE49-F238E27FC236}">
                <a16:creationId xmlns:a16="http://schemas.microsoft.com/office/drawing/2014/main" id="{1A633B13-0492-BC41-BDDA-AC432D0B6FDA}"/>
              </a:ext>
            </a:extLst>
          </p:cNvPr>
          <p:cNvSpPr txBox="1"/>
          <p:nvPr/>
        </p:nvSpPr>
        <p:spPr>
          <a:xfrm>
            <a:off x="279400" y="704850"/>
            <a:ext cx="11734800" cy="6740307"/>
          </a:xfrm>
          <a:prstGeom prst="rect">
            <a:avLst/>
          </a:prstGeom>
          <a:noFill/>
        </p:spPr>
        <p:txBody>
          <a:bodyPr wrap="square" rtlCol="0">
            <a:spAutoFit/>
          </a:bodyPr>
          <a:lstStyle/>
          <a:p>
            <a:r>
              <a:rPr lang="en-US" b="1" dirty="0"/>
              <a:t>UNIT-1:  Number systems Digital logic families and Logic gates: (16 Marks)</a:t>
            </a:r>
          </a:p>
          <a:p>
            <a:r>
              <a:rPr lang="en-US" dirty="0"/>
              <a:t>1.1 Terms – Bit, Byte, Nibble</a:t>
            </a:r>
          </a:p>
          <a:p>
            <a:r>
              <a:rPr lang="en-US" dirty="0"/>
              <a:t>1.2 Number system: Decimal, Binary, Octal, Hexadecimal and their conversations from one number systems to another</a:t>
            </a:r>
          </a:p>
          <a:p>
            <a:r>
              <a:rPr lang="en-US" dirty="0"/>
              <a:t>1.3 Codes – BCD, Gray, ASCII, EBCDIC</a:t>
            </a:r>
          </a:p>
          <a:p>
            <a:r>
              <a:rPr lang="en-US" dirty="0"/>
              <a:t>1.4 Binary Arithmetic: Addition,  Subtraction, Multiplication, Division, 1’s And 2’s Complement Method.</a:t>
            </a:r>
          </a:p>
          <a:p>
            <a:r>
              <a:rPr lang="en-US" dirty="0"/>
              <a:t>1.5 Applications of digital circuits, Comparison of TTL, CMOS, ECL, Characteristics of digital ICs.</a:t>
            </a:r>
          </a:p>
          <a:p>
            <a:r>
              <a:rPr lang="en-US" dirty="0"/>
              <a:t>1.6 Basic gates(AND, OR, NOT), Derived gate(NAND, NOR, EX-OR, EX-NOR), Universal gates.</a:t>
            </a:r>
          </a:p>
          <a:p>
            <a:r>
              <a:rPr lang="en-US" dirty="0"/>
              <a:t>1.7 Basic logic operations using laws of Boolean algebra. DE Morgan’s Theorems.</a:t>
            </a:r>
          </a:p>
          <a:p>
            <a:endParaRPr lang="en-US" dirty="0"/>
          </a:p>
          <a:p>
            <a:r>
              <a:rPr lang="en-US" b="1" dirty="0"/>
              <a:t>Unit -2: Combinational Logic Circuits </a:t>
            </a:r>
            <a:r>
              <a:rPr lang="en-US" b="1" dirty="0">
                <a:sym typeface="Wingdings" pitchFamily="2" charset="2"/>
              </a:rPr>
              <a:t>: (14 mark)</a:t>
            </a:r>
          </a:p>
          <a:p>
            <a:r>
              <a:rPr lang="en-US" dirty="0"/>
              <a:t>2.1 Standard / canonical forms for Boolean functions, Min terms and Max terms.</a:t>
            </a:r>
          </a:p>
          <a:p>
            <a:r>
              <a:rPr lang="en-US" dirty="0"/>
              <a:t>2.2 Simplification by logic circuits by way of Sum – of – product (SOP) and Product-of-Sum(POS) approaches.</a:t>
            </a:r>
          </a:p>
          <a:p>
            <a:r>
              <a:rPr lang="en-US" dirty="0"/>
              <a:t>2.3 Expression simplification by Boolean algebra techniques (</a:t>
            </a:r>
            <a:r>
              <a:rPr lang="en-US" dirty="0" err="1"/>
              <a:t>i.e</a:t>
            </a:r>
            <a:r>
              <a:rPr lang="en-US" dirty="0"/>
              <a:t> K- MAP of 2,3,4 Variables)</a:t>
            </a:r>
          </a:p>
          <a:p>
            <a:r>
              <a:rPr lang="en-US" dirty="0"/>
              <a:t>2.4   Construction of half adder Half subtractor using K-MAP.</a:t>
            </a:r>
          </a:p>
          <a:p>
            <a:r>
              <a:rPr lang="en-US" dirty="0"/>
              <a:t>2.5 Necessity, principle and types of multiplexer and demultiplexer.</a:t>
            </a:r>
          </a:p>
          <a:p>
            <a:endParaRPr lang="en-US" dirty="0"/>
          </a:p>
          <a:p>
            <a:r>
              <a:rPr lang="en-US" sz="2000" b="1" dirty="0"/>
              <a:t>UNIT-3:  Sequential logic circuit: (12 mark)</a:t>
            </a:r>
          </a:p>
          <a:p>
            <a:r>
              <a:rPr lang="en-US" dirty="0"/>
              <a:t>3.1 Combinational and Sequential logic Circuits. Block diagram of sequential circuit.</a:t>
            </a:r>
          </a:p>
          <a:p>
            <a:r>
              <a:rPr lang="en-US" dirty="0"/>
              <a:t>3.2 Flip – flops : one bit memory cell symbol applications of flip flops, Types of Triggering flip flops - Edge and level trigger</a:t>
            </a:r>
          </a:p>
          <a:p>
            <a:r>
              <a:rPr lang="en-US" dirty="0"/>
              <a:t>3.3 Principles of different flip flops :  SR, JK, D &amp; T Flip flops.</a:t>
            </a:r>
          </a:p>
          <a:p>
            <a:endParaRPr lang="en-US" dirty="0"/>
          </a:p>
          <a:p>
            <a:endParaRPr lang="en-US" dirty="0"/>
          </a:p>
          <a:p>
            <a:endParaRPr lang="en-US" dirty="0"/>
          </a:p>
        </p:txBody>
      </p:sp>
      <p:pic>
        <p:nvPicPr>
          <p:cNvPr id="6" name="Picture 5">
            <a:extLst>
              <a:ext uri="{FF2B5EF4-FFF2-40B4-BE49-F238E27FC236}">
                <a16:creationId xmlns:a16="http://schemas.microsoft.com/office/drawing/2014/main" id="{549BE135-A7A5-439A-B862-83C741ABD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5818" y="0"/>
            <a:ext cx="1138382" cy="1328112"/>
          </a:xfrm>
          <a:prstGeom prst="rect">
            <a:avLst/>
          </a:prstGeom>
        </p:spPr>
      </p:pic>
    </p:spTree>
    <p:extLst>
      <p:ext uri="{BB962C8B-B14F-4D97-AF65-F5344CB8AC3E}">
        <p14:creationId xmlns:p14="http://schemas.microsoft.com/office/powerpoint/2010/main" val="24851985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4294967295"/>
          </p:nvPr>
        </p:nvSpPr>
        <p:spPr>
          <a:xfrm>
            <a:off x="0" y="6456363"/>
            <a:ext cx="2949575" cy="401637"/>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
        <p:nvSpPr>
          <p:cNvPr id="7" name="Title 6"/>
          <p:cNvSpPr>
            <a:spLocks noGrp="1"/>
          </p:cNvSpPr>
          <p:nvPr>
            <p:ph type="title"/>
          </p:nvPr>
        </p:nvSpPr>
        <p:spPr>
          <a:xfrm>
            <a:off x="838200" y="365125"/>
            <a:ext cx="10515600" cy="4254500"/>
          </a:xfrm>
        </p:spPr>
        <p:txBody>
          <a:bodyPr>
            <a:normAutofit/>
          </a:bodyPr>
          <a:lstStyle/>
          <a:p>
            <a:pPr algn="ctr"/>
            <a:br>
              <a:rPr lang="en-US" sz="4800" dirty="0"/>
            </a:br>
            <a:br>
              <a:rPr lang="en-US" sz="4800" dirty="0"/>
            </a:br>
            <a:r>
              <a:rPr lang="en-US" sz="4800" dirty="0"/>
              <a:t>Thank You</a:t>
            </a:r>
          </a:p>
        </p:txBody>
      </p:sp>
    </p:spTree>
    <p:extLst>
      <p:ext uri="{BB962C8B-B14F-4D97-AF65-F5344CB8AC3E}">
        <p14:creationId xmlns:p14="http://schemas.microsoft.com/office/powerpoint/2010/main" val="4248452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3A951-C5FD-0743-AFAF-DC4F073E8038}"/>
              </a:ext>
            </a:extLst>
          </p:cNvPr>
          <p:cNvSpPr>
            <a:spLocks noGrp="1"/>
          </p:cNvSpPr>
          <p:nvPr>
            <p:ph type="title"/>
          </p:nvPr>
        </p:nvSpPr>
        <p:spPr>
          <a:xfrm>
            <a:off x="3581400" y="0"/>
            <a:ext cx="4432300" cy="685800"/>
          </a:xfrm>
        </p:spPr>
        <p:txBody>
          <a:bodyPr>
            <a:normAutofit fontScale="90000"/>
          </a:bodyPr>
          <a:lstStyle/>
          <a:p>
            <a:pPr algn="ctr"/>
            <a:r>
              <a:rPr lang="en-US" dirty="0"/>
              <a:t>Course Contents</a:t>
            </a:r>
          </a:p>
        </p:txBody>
      </p:sp>
      <p:sp>
        <p:nvSpPr>
          <p:cNvPr id="4" name="Content Placeholder 3">
            <a:extLst>
              <a:ext uri="{FF2B5EF4-FFF2-40B4-BE49-F238E27FC236}">
                <a16:creationId xmlns:a16="http://schemas.microsoft.com/office/drawing/2014/main" id="{3AEDA430-FF80-3344-B68F-AECB992324F6}"/>
              </a:ext>
            </a:extLst>
          </p:cNvPr>
          <p:cNvSpPr>
            <a:spLocks noGrp="1"/>
          </p:cNvSpPr>
          <p:nvPr>
            <p:ph idx="1"/>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
        <p:nvSpPr>
          <p:cNvPr id="8" name="TextBox 7">
            <a:extLst>
              <a:ext uri="{FF2B5EF4-FFF2-40B4-BE49-F238E27FC236}">
                <a16:creationId xmlns:a16="http://schemas.microsoft.com/office/drawing/2014/main" id="{1A633B13-0492-BC41-BDDA-AC432D0B6FDA}"/>
              </a:ext>
            </a:extLst>
          </p:cNvPr>
          <p:cNvSpPr txBox="1"/>
          <p:nvPr/>
        </p:nvSpPr>
        <p:spPr>
          <a:xfrm>
            <a:off x="279400" y="704850"/>
            <a:ext cx="11734800" cy="5078313"/>
          </a:xfrm>
          <a:prstGeom prst="rect">
            <a:avLst/>
          </a:prstGeom>
          <a:noFill/>
        </p:spPr>
        <p:txBody>
          <a:bodyPr wrap="square" rtlCol="0">
            <a:spAutoFit/>
          </a:bodyPr>
          <a:lstStyle/>
          <a:p>
            <a:r>
              <a:rPr lang="en-US" b="1" dirty="0"/>
              <a:t>Unit -4: Microprocessor 8086 and Modern Microprocessors: (12 marks)</a:t>
            </a:r>
          </a:p>
          <a:p>
            <a:r>
              <a:rPr lang="en-US" dirty="0"/>
              <a:t>4.1 Evolution of microprocessor and type, 16-bit Microprocessor-8086.</a:t>
            </a:r>
          </a:p>
          <a:p>
            <a:r>
              <a:rPr lang="en-US" dirty="0"/>
              <a:t>4.2 Features of 8086, pin diagram and architecture of 8086, Flag register of 8086, Minimum mode and Maximum mode operation. Timing diagram. Concept of memory segmentation and pipelining, physical address generation.</a:t>
            </a:r>
          </a:p>
          <a:p>
            <a:r>
              <a:rPr lang="en-US" dirty="0"/>
              <a:t>4.3 Overview of Pentium family and processors.</a:t>
            </a:r>
          </a:p>
          <a:p>
            <a:r>
              <a:rPr lang="en-US" dirty="0"/>
              <a:t>4.4 Characteristics of RISC processor.</a:t>
            </a:r>
          </a:p>
          <a:p>
            <a:r>
              <a:rPr lang="en-US" dirty="0"/>
              <a:t>4.5 CISC with RISC in terms of Instruction set, Length, Addressing modes.</a:t>
            </a:r>
          </a:p>
          <a:p>
            <a:endParaRPr lang="en-US" dirty="0"/>
          </a:p>
          <a:p>
            <a:r>
              <a:rPr lang="en-US" b="1" dirty="0"/>
              <a:t>Unit -5: Assembly Language Programming using 8086 : (16 marks)</a:t>
            </a:r>
          </a:p>
          <a:p>
            <a:r>
              <a:rPr lang="en-US" dirty="0"/>
              <a:t>5.1 Programming model of 8086 assembly language program.</a:t>
            </a:r>
          </a:p>
          <a:p>
            <a:r>
              <a:rPr lang="en-US" dirty="0"/>
              <a:t>5.2 Addressing modes of 8086 with examples.</a:t>
            </a:r>
          </a:p>
          <a:p>
            <a:r>
              <a:rPr lang="en-US" dirty="0"/>
              <a:t>5.3 Group of instruction set- Data transfer, Arithmetic and Logical, Branch and loop, Flag manipulation, Shift and rotate string instructions.</a:t>
            </a:r>
          </a:p>
          <a:p>
            <a:r>
              <a:rPr lang="en-US" dirty="0"/>
              <a:t>5.4 Assembly language programs for ( 8 bit and 16 bit) Addition, Subtraction, Multiplication, Division, Decision making and looping.</a:t>
            </a:r>
          </a:p>
          <a:p>
            <a:endParaRPr lang="en-US" dirty="0"/>
          </a:p>
          <a:p>
            <a:endParaRPr lang="en-US" dirty="0"/>
          </a:p>
          <a:p>
            <a:endParaRPr lang="en-US" dirty="0"/>
          </a:p>
        </p:txBody>
      </p:sp>
      <p:pic>
        <p:nvPicPr>
          <p:cNvPr id="6" name="Picture 5">
            <a:extLst>
              <a:ext uri="{FF2B5EF4-FFF2-40B4-BE49-F238E27FC236}">
                <a16:creationId xmlns:a16="http://schemas.microsoft.com/office/drawing/2014/main" id="{8C9F5167-244C-4D36-9BF1-452038A430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109" y="30943"/>
            <a:ext cx="1064491" cy="1241906"/>
          </a:xfrm>
          <a:prstGeom prst="rect">
            <a:avLst/>
          </a:prstGeom>
        </p:spPr>
      </p:pic>
    </p:spTree>
    <p:extLst>
      <p:ext uri="{BB962C8B-B14F-4D97-AF65-F5344CB8AC3E}">
        <p14:creationId xmlns:p14="http://schemas.microsoft.com/office/powerpoint/2010/main" val="2485198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EDA430-FF80-3344-B68F-AECB992324F6}"/>
              </a:ext>
            </a:extLst>
          </p:cNvPr>
          <p:cNvSpPr>
            <a:spLocks noGrp="1"/>
          </p:cNvSpPr>
          <p:nvPr>
            <p:ph idx="1"/>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
        <p:nvSpPr>
          <p:cNvPr id="6" name="Title 1">
            <a:extLst>
              <a:ext uri="{FF2B5EF4-FFF2-40B4-BE49-F238E27FC236}">
                <a16:creationId xmlns:a16="http://schemas.microsoft.com/office/drawing/2014/main" id="{908F7403-E811-0B42-B92F-F7AFBE336659}"/>
              </a:ext>
            </a:extLst>
          </p:cNvPr>
          <p:cNvSpPr txBox="1">
            <a:spLocks/>
          </p:cNvSpPr>
          <p:nvPr/>
        </p:nvSpPr>
        <p:spPr>
          <a:xfrm>
            <a:off x="2949262" y="279400"/>
            <a:ext cx="4584700" cy="889000"/>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dirty="0"/>
            </a:br>
            <a:r>
              <a:rPr lang="en-US" b="1" dirty="0"/>
              <a:t>Assessment Scheme</a:t>
            </a:r>
          </a:p>
        </p:txBody>
      </p:sp>
      <p:pic>
        <p:nvPicPr>
          <p:cNvPr id="8" name="Picture 7">
            <a:extLst>
              <a:ext uri="{FF2B5EF4-FFF2-40B4-BE49-F238E27FC236}">
                <a16:creationId xmlns:a16="http://schemas.microsoft.com/office/drawing/2014/main" id="{88911569-82F6-F743-9C17-D5CDD6C198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73662" y="0"/>
            <a:ext cx="3118338" cy="829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811">
            <a:extLst>
              <a:ext uri="{FF2B5EF4-FFF2-40B4-BE49-F238E27FC236}">
                <a16:creationId xmlns:a16="http://schemas.microsoft.com/office/drawing/2014/main" id="{0A7125C3-84E5-C94B-AE5E-D764C774AF50}"/>
              </a:ext>
            </a:extLst>
          </p:cNvPr>
          <p:cNvSpPr txBox="1">
            <a:spLocks noChangeAspect="1" noEditPoints="1" noChangeArrowheads="1" noChangeShapeType="1" noTextEdit="1"/>
          </p:cNvSpPr>
          <p:nvPr/>
        </p:nvSpPr>
        <p:spPr bwMode="auto">
          <a:xfrm>
            <a:off x="3276917" y="3251835"/>
            <a:ext cx="5638165" cy="354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Aft>
                <a:spcPts val="0"/>
              </a:spcAft>
            </a:pPr>
            <a:r>
              <a:rPr lang="en-US" sz="1000">
                <a:effectLst/>
                <a:latin typeface="Times New Roman" panose="02020603050405020304" pitchFamily="18" charset="0"/>
                <a:ea typeface="Times New Roman" panose="02020603050405020304" pitchFamily="18" charset="0"/>
              </a:rPr>
              <a:t> </a:t>
            </a:r>
            <a:endParaRPr lang="en-IN" sz="1100">
              <a:effectLst/>
              <a:latin typeface="Times New Roman" panose="02020603050405020304" pitchFamily="18" charset="0"/>
              <a:ea typeface="Times New Roman" panose="02020603050405020304" pitchFamily="18" charset="0"/>
            </a:endParaRPr>
          </a:p>
          <a:p>
            <a:pPr>
              <a:spcAft>
                <a:spcPts val="0"/>
              </a:spcAft>
            </a:pPr>
            <a:r>
              <a:rPr lang="en-US" sz="1000">
                <a:effectLst/>
                <a:latin typeface="Times New Roman" panose="02020603050405020304" pitchFamily="18" charset="0"/>
                <a:ea typeface="Times New Roman" panose="02020603050405020304" pitchFamily="18" charset="0"/>
              </a:rPr>
              <a:t> </a:t>
            </a:r>
            <a:endParaRPr lang="en-IN" sz="1100">
              <a:effectLst/>
              <a:latin typeface="Times New Roman" panose="02020603050405020304" pitchFamily="18" charset="0"/>
              <a:ea typeface="Times New Roman" panose="02020603050405020304" pitchFamily="18" charset="0"/>
            </a:endParaRPr>
          </a:p>
          <a:p>
            <a:pPr>
              <a:spcAft>
                <a:spcPts val="0"/>
              </a:spcAft>
            </a:pPr>
            <a:r>
              <a:rPr lang="en-US" sz="1000">
                <a:effectLst/>
                <a:latin typeface="Times New Roman" panose="02020603050405020304" pitchFamily="18" charset="0"/>
                <a:ea typeface="Times New Roman" panose="02020603050405020304" pitchFamily="18" charset="0"/>
              </a:rPr>
              <a:t> </a:t>
            </a:r>
            <a:endParaRPr lang="en-IN" sz="1100">
              <a:effectLst/>
              <a:latin typeface="Times New Roman" panose="02020603050405020304" pitchFamily="18" charset="0"/>
              <a:ea typeface="Times New Roman" panose="02020603050405020304" pitchFamily="18" charset="0"/>
            </a:endParaRPr>
          </a:p>
          <a:p>
            <a:pPr>
              <a:spcAft>
                <a:spcPts val="0"/>
              </a:spcAft>
            </a:pPr>
            <a:r>
              <a:rPr lang="en-US" sz="1000">
                <a:effectLst/>
                <a:latin typeface="Times New Roman" panose="02020603050405020304" pitchFamily="18" charset="0"/>
                <a:ea typeface="Times New Roman" panose="02020603050405020304" pitchFamily="18" charset="0"/>
              </a:rPr>
              <a:t> </a:t>
            </a:r>
            <a:endParaRPr lang="en-IN" sz="1100">
              <a:effectLst/>
              <a:latin typeface="Times New Roman" panose="02020603050405020304" pitchFamily="18" charset="0"/>
              <a:ea typeface="Times New Roman" panose="02020603050405020304" pitchFamily="18" charset="0"/>
            </a:endParaRPr>
          </a:p>
          <a:p>
            <a:pPr>
              <a:spcAft>
                <a:spcPts val="0"/>
              </a:spcAft>
            </a:pPr>
            <a:r>
              <a:rPr lang="en-US" sz="1000">
                <a:effectLst/>
                <a:latin typeface="Times New Roman" panose="02020603050405020304" pitchFamily="18" charset="0"/>
                <a:ea typeface="Times New Roman" panose="02020603050405020304" pitchFamily="18" charset="0"/>
              </a:rPr>
              <a:t> </a:t>
            </a:r>
            <a:endParaRPr lang="en-IN" sz="1100">
              <a:effectLst/>
              <a:latin typeface="Times New Roman" panose="02020603050405020304" pitchFamily="18" charset="0"/>
              <a:ea typeface="Times New Roman" panose="02020603050405020304" pitchFamily="18" charset="0"/>
            </a:endParaRPr>
          </a:p>
          <a:p>
            <a:pPr>
              <a:spcAft>
                <a:spcPts val="0"/>
              </a:spcAft>
            </a:pPr>
            <a:r>
              <a:rPr lang="en-US" sz="1000">
                <a:effectLst/>
                <a:latin typeface="Times New Roman" panose="02020603050405020304" pitchFamily="18" charset="0"/>
                <a:ea typeface="Times New Roman" panose="02020603050405020304" pitchFamily="18" charset="0"/>
              </a:rPr>
              <a:t> </a:t>
            </a:r>
            <a:endParaRPr lang="en-IN" sz="1100">
              <a:effectLst/>
              <a:latin typeface="Times New Roman" panose="02020603050405020304" pitchFamily="18" charset="0"/>
              <a:ea typeface="Times New Roman" panose="02020603050405020304" pitchFamily="18" charset="0"/>
            </a:endParaRPr>
          </a:p>
          <a:p>
            <a:pPr>
              <a:spcAft>
                <a:spcPts val="0"/>
              </a:spcAft>
            </a:pPr>
            <a:r>
              <a:rPr lang="en-US" sz="1000">
                <a:effectLst/>
                <a:latin typeface="Times New Roman" panose="02020603050405020304" pitchFamily="18" charset="0"/>
                <a:ea typeface="Times New Roman" panose="02020603050405020304" pitchFamily="18" charset="0"/>
              </a:rPr>
              <a:t> </a:t>
            </a:r>
            <a:endParaRPr lang="en-IN" sz="1100">
              <a:effectLst/>
              <a:latin typeface="Times New Roman" panose="02020603050405020304" pitchFamily="18" charset="0"/>
              <a:ea typeface="Times New Roman" panose="02020603050405020304" pitchFamily="18" charset="0"/>
            </a:endParaRPr>
          </a:p>
          <a:p>
            <a:pPr>
              <a:spcAft>
                <a:spcPts val="0"/>
              </a:spcAft>
            </a:pPr>
            <a:r>
              <a:rPr lang="en-US" sz="1000">
                <a:effectLst/>
                <a:latin typeface="Times New Roman" panose="02020603050405020304" pitchFamily="18" charset="0"/>
                <a:ea typeface="Times New Roman" panose="02020603050405020304" pitchFamily="18" charset="0"/>
              </a:rPr>
              <a:t> </a:t>
            </a:r>
            <a:endParaRPr lang="en-IN" sz="1100">
              <a:effectLst/>
              <a:latin typeface="Times New Roman" panose="02020603050405020304" pitchFamily="18" charset="0"/>
              <a:ea typeface="Times New Roman" panose="02020603050405020304" pitchFamily="18" charset="0"/>
            </a:endParaRPr>
          </a:p>
          <a:p>
            <a:pPr>
              <a:spcAft>
                <a:spcPts val="0"/>
              </a:spcAft>
            </a:pPr>
            <a:r>
              <a:rPr lang="en-US" sz="1000">
                <a:effectLst/>
                <a:latin typeface="Times New Roman" panose="02020603050405020304" pitchFamily="18" charset="0"/>
                <a:ea typeface="Times New Roman" panose="02020603050405020304" pitchFamily="18" charset="0"/>
              </a:rPr>
              <a:t> </a:t>
            </a:r>
            <a:endParaRPr lang="en-IN" sz="1100">
              <a:effectLst/>
              <a:latin typeface="Times New Roman" panose="02020603050405020304" pitchFamily="18" charset="0"/>
              <a:ea typeface="Times New Roman" panose="02020603050405020304" pitchFamily="18" charset="0"/>
            </a:endParaRPr>
          </a:p>
          <a:p>
            <a:pPr>
              <a:spcAft>
                <a:spcPts val="0"/>
              </a:spcAft>
            </a:pPr>
            <a:r>
              <a:rPr lang="en-US" sz="1000">
                <a:effectLst/>
                <a:latin typeface="Times New Roman" panose="02020603050405020304" pitchFamily="18" charset="0"/>
                <a:ea typeface="Times New Roman" panose="02020603050405020304" pitchFamily="18" charset="0"/>
              </a:rPr>
              <a:t> </a:t>
            </a:r>
            <a:endParaRPr lang="en-IN" sz="1100">
              <a:effectLst/>
              <a:latin typeface="Times New Roman" panose="02020603050405020304" pitchFamily="18" charset="0"/>
              <a:ea typeface="Times New Roman" panose="02020603050405020304" pitchFamily="18" charset="0"/>
            </a:endParaRPr>
          </a:p>
          <a:p>
            <a:pPr>
              <a:spcAft>
                <a:spcPts val="0"/>
              </a:spcAft>
            </a:pPr>
            <a:r>
              <a:rPr lang="en-US" sz="1200">
                <a:effectLst/>
                <a:latin typeface="Times New Roman" panose="02020603050405020304" pitchFamily="18" charset="0"/>
                <a:ea typeface="Times New Roman" panose="02020603050405020304" pitchFamily="18" charset="0"/>
              </a:rPr>
              <a:t> </a:t>
            </a:r>
            <a:endParaRPr lang="en-IN" sz="1200">
              <a:effectLst/>
              <a:latin typeface="Times New Roman" panose="02020603050405020304" pitchFamily="18" charset="0"/>
              <a:ea typeface="Times New Roman" panose="02020603050405020304" pitchFamily="18" charset="0"/>
            </a:endParaRPr>
          </a:p>
        </p:txBody>
      </p:sp>
      <p:graphicFrame>
        <p:nvGraphicFramePr>
          <p:cNvPr id="11" name="Table 10">
            <a:extLst>
              <a:ext uri="{FF2B5EF4-FFF2-40B4-BE49-F238E27FC236}">
                <a16:creationId xmlns:a16="http://schemas.microsoft.com/office/drawing/2014/main" id="{2D046529-D326-0F46-9FA3-05C30B380999}"/>
              </a:ext>
            </a:extLst>
          </p:cNvPr>
          <p:cNvGraphicFramePr>
            <a:graphicFrameLocks noGrp="1"/>
          </p:cNvGraphicFramePr>
          <p:nvPr>
            <p:extLst>
              <p:ext uri="{D42A27DB-BD31-4B8C-83A1-F6EECF244321}">
                <p14:modId xmlns:p14="http://schemas.microsoft.com/office/powerpoint/2010/main" val="270721020"/>
              </p:ext>
            </p:extLst>
          </p:nvPr>
        </p:nvGraphicFramePr>
        <p:xfrm>
          <a:off x="2095499" y="1377689"/>
          <a:ext cx="8001000" cy="278448"/>
        </p:xfrm>
        <a:graphic>
          <a:graphicData uri="http://schemas.openxmlformats.org/drawingml/2006/table">
            <a:tbl>
              <a:tblPr>
                <a:tableStyleId>{5C22544A-7EE6-4342-B048-85BDC9FD1C3A}</a:tableStyleId>
              </a:tblPr>
              <a:tblGrid>
                <a:gridCol w="8001000">
                  <a:extLst>
                    <a:ext uri="{9D8B030D-6E8A-4147-A177-3AD203B41FA5}">
                      <a16:colId xmlns:a16="http://schemas.microsoft.com/office/drawing/2014/main" val="20000"/>
                    </a:ext>
                  </a:extLst>
                </a:gridCol>
              </a:tblGrid>
              <a:tr h="182595">
                <a:tc>
                  <a:txBody>
                    <a:bodyPr/>
                    <a:lstStyle/>
                    <a:p>
                      <a:pPr marL="0" marR="0" algn="ctr">
                        <a:lnSpc>
                          <a:spcPct val="106000"/>
                        </a:lnSpc>
                        <a:spcBef>
                          <a:spcPts val="0"/>
                        </a:spcBef>
                        <a:spcAft>
                          <a:spcPts val="800"/>
                        </a:spcAft>
                      </a:pPr>
                      <a:r>
                        <a:rPr lang="en-IN" sz="1200" dirty="0">
                          <a:effectLst/>
                        </a:rPr>
                        <a:t> </a:t>
                      </a:r>
                      <a:r>
                        <a:rPr lang="en-IN" sz="1800" b="1" dirty="0">
                          <a:solidFill>
                            <a:srgbClr val="7030A0"/>
                          </a:solidFill>
                          <a:effectLst/>
                        </a:rPr>
                        <a:t>Theory Assessment (TH</a:t>
                      </a:r>
                      <a:r>
                        <a:rPr lang="en-IN" sz="1800" b="1" baseline="0" dirty="0">
                          <a:solidFill>
                            <a:srgbClr val="7030A0"/>
                          </a:solidFill>
                          <a:effectLst/>
                        </a:rPr>
                        <a:t> P</a:t>
                      </a:r>
                      <a:r>
                        <a:rPr lang="en-IN" sz="1800" b="1" dirty="0">
                          <a:solidFill>
                            <a:srgbClr val="7030A0"/>
                          </a:solidFill>
                          <a:effectLst/>
                        </a:rPr>
                        <a:t>A) (30Marks)</a:t>
                      </a:r>
                      <a:endParaRPr lang="en-US" sz="1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0000"/>
                  </a:ext>
                </a:extLst>
              </a:tr>
            </a:tbl>
          </a:graphicData>
        </a:graphic>
      </p:graphicFrame>
      <p:graphicFrame>
        <p:nvGraphicFramePr>
          <p:cNvPr id="12" name="Table 11">
            <a:extLst>
              <a:ext uri="{FF2B5EF4-FFF2-40B4-BE49-F238E27FC236}">
                <a16:creationId xmlns:a16="http://schemas.microsoft.com/office/drawing/2014/main" id="{4B7971D1-4679-B44C-9413-5B4614091AC0}"/>
              </a:ext>
            </a:extLst>
          </p:cNvPr>
          <p:cNvGraphicFramePr>
            <a:graphicFrameLocks noGrp="1"/>
          </p:cNvGraphicFramePr>
          <p:nvPr>
            <p:extLst>
              <p:ext uri="{D42A27DB-BD31-4B8C-83A1-F6EECF244321}">
                <p14:modId xmlns:p14="http://schemas.microsoft.com/office/powerpoint/2010/main" val="3692104769"/>
              </p:ext>
            </p:extLst>
          </p:nvPr>
        </p:nvGraphicFramePr>
        <p:xfrm>
          <a:off x="2095498" y="1920138"/>
          <a:ext cx="8001001" cy="1214821"/>
        </p:xfrm>
        <a:graphic>
          <a:graphicData uri="http://schemas.openxmlformats.org/drawingml/2006/table">
            <a:tbl>
              <a:tblPr firstRow="1" firstCol="1" bandRow="1">
                <a:tableStyleId>{5C22544A-7EE6-4342-B048-85BDC9FD1C3A}</a:tableStyleId>
              </a:tblPr>
              <a:tblGrid>
                <a:gridCol w="1727200">
                  <a:extLst>
                    <a:ext uri="{9D8B030D-6E8A-4147-A177-3AD203B41FA5}">
                      <a16:colId xmlns:a16="http://schemas.microsoft.com/office/drawing/2014/main" val="20000"/>
                    </a:ext>
                  </a:extLst>
                </a:gridCol>
                <a:gridCol w="1603001">
                  <a:extLst>
                    <a:ext uri="{9D8B030D-6E8A-4147-A177-3AD203B41FA5}">
                      <a16:colId xmlns:a16="http://schemas.microsoft.com/office/drawing/2014/main" val="20001"/>
                    </a:ext>
                  </a:extLst>
                </a:gridCol>
                <a:gridCol w="1613734">
                  <a:extLst>
                    <a:ext uri="{9D8B030D-6E8A-4147-A177-3AD203B41FA5}">
                      <a16:colId xmlns:a16="http://schemas.microsoft.com/office/drawing/2014/main" val="20002"/>
                    </a:ext>
                  </a:extLst>
                </a:gridCol>
                <a:gridCol w="1528533">
                  <a:extLst>
                    <a:ext uri="{9D8B030D-6E8A-4147-A177-3AD203B41FA5}">
                      <a16:colId xmlns:a16="http://schemas.microsoft.com/office/drawing/2014/main" val="1841679139"/>
                    </a:ext>
                  </a:extLst>
                </a:gridCol>
                <a:gridCol w="1528533">
                  <a:extLst>
                    <a:ext uri="{9D8B030D-6E8A-4147-A177-3AD203B41FA5}">
                      <a16:colId xmlns:a16="http://schemas.microsoft.com/office/drawing/2014/main" val="20003"/>
                    </a:ext>
                  </a:extLst>
                </a:gridCol>
              </a:tblGrid>
              <a:tr h="700627">
                <a:tc>
                  <a:txBody>
                    <a:bodyPr/>
                    <a:lstStyle/>
                    <a:p>
                      <a:pPr marL="0" marR="0" algn="ctr">
                        <a:lnSpc>
                          <a:spcPct val="106000"/>
                        </a:lnSpc>
                        <a:spcBef>
                          <a:spcPts val="0"/>
                        </a:spcBef>
                        <a:spcAft>
                          <a:spcPts val="800"/>
                        </a:spcAft>
                      </a:pPr>
                      <a:r>
                        <a:rPr lang="en-IN" sz="2000" baseline="0" dirty="0">
                          <a:effectLst/>
                          <a:latin typeface="Calibri" panose="020F0502020204030204" pitchFamily="34" charset="0"/>
                          <a:ea typeface="Calibri" panose="020F0502020204030204" pitchFamily="34" charset="0"/>
                          <a:cs typeface="Times New Roman" panose="02020603050405020304" pitchFamily="18" charset="0"/>
                        </a:rPr>
                        <a:t>UT1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800"/>
                        </a:spcAft>
                      </a:pPr>
                      <a:r>
                        <a:rPr lang="en-IN" sz="2000" dirty="0">
                          <a:effectLst/>
                        </a:rPr>
                        <a:t>U</a:t>
                      </a:r>
                      <a:r>
                        <a:rPr lang="en-IN" sz="2000" baseline="0" dirty="0">
                          <a:effectLst/>
                        </a:rPr>
                        <a:t>T2</a:t>
                      </a:r>
                      <a:endParaRPr lang="en-IN" sz="2000" dirty="0">
                        <a:effectLst/>
                      </a:endParaRPr>
                    </a:p>
                  </a:txBody>
                  <a:tcPr marL="68580" marR="68580" marT="0" marB="0"/>
                </a:tc>
                <a:tc>
                  <a:txBody>
                    <a:bodyPr/>
                    <a:lstStyle/>
                    <a:p>
                      <a:pPr marL="0" marR="0" algn="ctr">
                        <a:lnSpc>
                          <a:spcPct val="106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AVG</a:t>
                      </a:r>
                    </a:p>
                    <a:p>
                      <a:pPr marL="0" marR="0" algn="ctr">
                        <a:lnSpc>
                          <a:spcPct val="106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(UT1</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 and UT2)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Micro Project</a:t>
                      </a:r>
                    </a:p>
                  </a:txBody>
                  <a:tcPr marL="68580" marR="68580" marT="0" marB="0"/>
                </a:tc>
                <a:tc>
                  <a:txBody>
                    <a:bodyPr/>
                    <a:lstStyle/>
                    <a:p>
                      <a:pPr marL="0" marR="0" algn="ctr">
                        <a:lnSpc>
                          <a:spcPct val="106000"/>
                        </a:lnSpc>
                        <a:spcBef>
                          <a:spcPts val="0"/>
                        </a:spcBef>
                        <a:spcAft>
                          <a:spcPts val="80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Total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14194">
                <a:tc>
                  <a:txBody>
                    <a:bodyPr/>
                    <a:lstStyle/>
                    <a:p>
                      <a:pPr marL="0" marR="0" algn="ctr">
                        <a:lnSpc>
                          <a:spcPct val="106000"/>
                        </a:lnSpc>
                        <a:spcBef>
                          <a:spcPts val="0"/>
                        </a:spcBef>
                        <a:spcAft>
                          <a:spcPts val="800"/>
                        </a:spcAft>
                      </a:pPr>
                      <a:r>
                        <a:rPr lang="en-IN" sz="2000" dirty="0">
                          <a:effectLst/>
                        </a:rPr>
                        <a:t>20</a:t>
                      </a:r>
                      <a:endParaRPr lang="en-US" sz="1800" dirty="0">
                        <a:effectLst/>
                      </a:endParaRPr>
                    </a:p>
                  </a:txBody>
                  <a:tcPr marL="68580" marR="68580" marT="0" marB="0"/>
                </a:tc>
                <a:tc>
                  <a:txBody>
                    <a:bodyPr/>
                    <a:lstStyle/>
                    <a:p>
                      <a:pPr marL="0" marR="0" algn="ctr">
                        <a:lnSpc>
                          <a:spcPct val="106000"/>
                        </a:lnSpc>
                        <a:spcBef>
                          <a:spcPts val="0"/>
                        </a:spcBef>
                        <a:spcAft>
                          <a:spcPts val="800"/>
                        </a:spcAft>
                      </a:pPr>
                      <a:r>
                        <a:rPr lang="en-IN" sz="2000" dirty="0">
                          <a:effectLst/>
                        </a:rPr>
                        <a:t>20</a:t>
                      </a:r>
                      <a:endParaRPr lang="en-US" sz="1800" dirty="0">
                        <a:effectLst/>
                      </a:endParaRPr>
                    </a:p>
                  </a:txBody>
                  <a:tcPr marL="68580" marR="68580" marT="0" marB="0"/>
                </a:tc>
                <a:tc>
                  <a:txBody>
                    <a:bodyPr/>
                    <a:lstStyle/>
                    <a:p>
                      <a:pPr marL="0" marR="0" algn="ctr">
                        <a:lnSpc>
                          <a:spcPct val="106000"/>
                        </a:lnSpc>
                        <a:spcBef>
                          <a:spcPts val="0"/>
                        </a:spcBef>
                        <a:spcAft>
                          <a:spcPts val="80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800"/>
                        </a:spcAft>
                      </a:pPr>
                      <a:r>
                        <a:rPr lang="en-IN" sz="2000" dirty="0">
                          <a:effectLst/>
                        </a:rPr>
                        <a:t>10</a:t>
                      </a:r>
                      <a:endParaRPr lang="en-US" sz="1800" dirty="0">
                        <a:effectLst/>
                      </a:endParaRPr>
                    </a:p>
                  </a:txBody>
                  <a:tcPr marL="68580" marR="68580" marT="0" marB="0"/>
                </a:tc>
                <a:tc>
                  <a:txBody>
                    <a:bodyPr/>
                    <a:lstStyle/>
                    <a:p>
                      <a:pPr marL="0" marR="0" algn="ctr">
                        <a:lnSpc>
                          <a:spcPct val="106000"/>
                        </a:lnSpc>
                        <a:spcBef>
                          <a:spcPts val="0"/>
                        </a:spcBef>
                        <a:spcAft>
                          <a:spcPts val="800"/>
                        </a:spcAft>
                      </a:pPr>
                      <a:r>
                        <a:rPr lang="en-IN" sz="2000" dirty="0">
                          <a:effectLst/>
                        </a:rPr>
                        <a:t>30</a:t>
                      </a:r>
                      <a:endParaRPr lang="en-US" sz="1800" dirty="0">
                        <a:effectLst/>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65AA6EE9-082A-6B48-BFD8-4C4784823CF1}"/>
              </a:ext>
            </a:extLst>
          </p:cNvPr>
          <p:cNvGraphicFramePr>
            <a:graphicFrameLocks noGrp="1"/>
          </p:cNvGraphicFramePr>
          <p:nvPr>
            <p:extLst>
              <p:ext uri="{D42A27DB-BD31-4B8C-83A1-F6EECF244321}">
                <p14:modId xmlns:p14="http://schemas.microsoft.com/office/powerpoint/2010/main" val="1569380695"/>
              </p:ext>
            </p:extLst>
          </p:nvPr>
        </p:nvGraphicFramePr>
        <p:xfrm>
          <a:off x="2095498" y="3638931"/>
          <a:ext cx="8001000" cy="278448"/>
        </p:xfrm>
        <a:graphic>
          <a:graphicData uri="http://schemas.openxmlformats.org/drawingml/2006/table">
            <a:tbl>
              <a:tblPr>
                <a:tableStyleId>{5C22544A-7EE6-4342-B048-85BDC9FD1C3A}</a:tableStyleId>
              </a:tblPr>
              <a:tblGrid>
                <a:gridCol w="8001000">
                  <a:extLst>
                    <a:ext uri="{9D8B030D-6E8A-4147-A177-3AD203B41FA5}">
                      <a16:colId xmlns:a16="http://schemas.microsoft.com/office/drawing/2014/main" val="20000"/>
                    </a:ext>
                  </a:extLst>
                </a:gridCol>
              </a:tblGrid>
              <a:tr h="0">
                <a:tc>
                  <a:txBody>
                    <a:bodyPr/>
                    <a:lstStyle/>
                    <a:p>
                      <a:pPr marL="0" marR="0" algn="ctr">
                        <a:lnSpc>
                          <a:spcPct val="106000"/>
                        </a:lnSpc>
                        <a:spcBef>
                          <a:spcPts val="0"/>
                        </a:spcBef>
                        <a:spcAft>
                          <a:spcPts val="800"/>
                        </a:spcAft>
                      </a:pPr>
                      <a:r>
                        <a:rPr kumimoji="0" lang="en-IN" sz="1800" b="1" kern="1200" dirty="0">
                          <a:solidFill>
                            <a:srgbClr val="7030A0"/>
                          </a:solidFill>
                          <a:effectLst/>
                          <a:latin typeface="+mn-lt"/>
                          <a:ea typeface="+mn-ea"/>
                          <a:cs typeface="+mn-cs"/>
                        </a:rPr>
                        <a:t>Laboratory  Assessment (PR</a:t>
                      </a:r>
                      <a:r>
                        <a:rPr kumimoji="0" lang="en-IN" sz="1800" b="1" kern="1200" baseline="0" dirty="0">
                          <a:solidFill>
                            <a:srgbClr val="7030A0"/>
                          </a:solidFill>
                          <a:effectLst/>
                          <a:latin typeface="+mn-lt"/>
                          <a:ea typeface="+mn-ea"/>
                          <a:cs typeface="+mn-cs"/>
                        </a:rPr>
                        <a:t> P</a:t>
                      </a:r>
                      <a:r>
                        <a:rPr kumimoji="0" lang="en-IN" sz="1800" b="1" kern="1200" dirty="0">
                          <a:solidFill>
                            <a:srgbClr val="7030A0"/>
                          </a:solidFill>
                          <a:effectLst/>
                          <a:latin typeface="+mn-lt"/>
                          <a:ea typeface="+mn-ea"/>
                          <a:cs typeface="+mn-cs"/>
                        </a:rPr>
                        <a:t>A) (50 Marks)</a:t>
                      </a:r>
                      <a:r>
                        <a:rPr lang="en-IN"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0000"/>
                  </a:ext>
                </a:extLst>
              </a:tr>
            </a:tbl>
          </a:graphicData>
        </a:graphic>
      </p:graphicFrame>
      <p:graphicFrame>
        <p:nvGraphicFramePr>
          <p:cNvPr id="14" name="Table 13">
            <a:extLst>
              <a:ext uri="{FF2B5EF4-FFF2-40B4-BE49-F238E27FC236}">
                <a16:creationId xmlns:a16="http://schemas.microsoft.com/office/drawing/2014/main" id="{0C31628E-E5DF-834A-BA87-A255E5C57D95}"/>
              </a:ext>
            </a:extLst>
          </p:cNvPr>
          <p:cNvGraphicFramePr>
            <a:graphicFrameLocks noGrp="1"/>
          </p:cNvGraphicFramePr>
          <p:nvPr>
            <p:extLst>
              <p:ext uri="{D42A27DB-BD31-4B8C-83A1-F6EECF244321}">
                <p14:modId xmlns:p14="http://schemas.microsoft.com/office/powerpoint/2010/main" val="2384703009"/>
              </p:ext>
            </p:extLst>
          </p:nvPr>
        </p:nvGraphicFramePr>
        <p:xfrm>
          <a:off x="2095497" y="4194956"/>
          <a:ext cx="8010527" cy="1196194"/>
        </p:xfrm>
        <a:graphic>
          <a:graphicData uri="http://schemas.openxmlformats.org/drawingml/2006/table">
            <a:tbl>
              <a:tblPr firstRow="1" firstCol="1" bandRow="1">
                <a:tableStyleId>{5C22544A-7EE6-4342-B048-85BDC9FD1C3A}</a:tableStyleId>
              </a:tblPr>
              <a:tblGrid>
                <a:gridCol w="3071501">
                  <a:extLst>
                    <a:ext uri="{9D8B030D-6E8A-4147-A177-3AD203B41FA5}">
                      <a16:colId xmlns:a16="http://schemas.microsoft.com/office/drawing/2014/main" val="20001"/>
                    </a:ext>
                  </a:extLst>
                </a:gridCol>
                <a:gridCol w="2469513">
                  <a:extLst>
                    <a:ext uri="{9D8B030D-6E8A-4147-A177-3AD203B41FA5}">
                      <a16:colId xmlns:a16="http://schemas.microsoft.com/office/drawing/2014/main" val="20002"/>
                    </a:ext>
                  </a:extLst>
                </a:gridCol>
                <a:gridCol w="2469513">
                  <a:extLst>
                    <a:ext uri="{9D8B030D-6E8A-4147-A177-3AD203B41FA5}">
                      <a16:colId xmlns:a16="http://schemas.microsoft.com/office/drawing/2014/main" val="20003"/>
                    </a:ext>
                  </a:extLst>
                </a:gridCol>
              </a:tblGrid>
              <a:tr h="529570">
                <a:tc>
                  <a:txBody>
                    <a:bodyPr/>
                    <a:lstStyle/>
                    <a:p>
                      <a:pPr marL="0" marR="0" algn="ctr">
                        <a:lnSpc>
                          <a:spcPct val="106000"/>
                        </a:lnSpc>
                        <a:spcBef>
                          <a:spcPts val="0"/>
                        </a:spcBef>
                        <a:spcAft>
                          <a:spcPts val="800"/>
                        </a:spcAft>
                      </a:pPr>
                      <a:r>
                        <a:rPr lang="en-IN" sz="1800" b="1" kern="1200" dirty="0">
                          <a:solidFill>
                            <a:schemeClr val="lt1"/>
                          </a:solidFill>
                          <a:effectLst/>
                          <a:latin typeface="+mn-lt"/>
                          <a:ea typeface="+mn-ea"/>
                          <a:cs typeface="+mn-cs"/>
                        </a:rPr>
                        <a:t>Term Work</a:t>
                      </a:r>
                      <a:endParaRPr lang="en-US" sz="1800" b="1" kern="1200" dirty="0">
                        <a:solidFill>
                          <a:schemeClr val="lt1"/>
                        </a:solidFill>
                        <a:effectLst/>
                        <a:latin typeface="+mn-lt"/>
                        <a:ea typeface="+mn-ea"/>
                        <a:cs typeface="+mn-cs"/>
                      </a:endParaRPr>
                    </a:p>
                  </a:txBody>
                  <a:tcPr marL="68580" marR="68580" marT="0" marB="0"/>
                </a:tc>
                <a:tc>
                  <a:txBody>
                    <a:bodyPr/>
                    <a:lstStyle/>
                    <a:p>
                      <a:pPr marL="0" marR="0" algn="ctr" rtl="0" eaLnBrk="1" latinLnBrk="0" hangingPunct="1">
                        <a:lnSpc>
                          <a:spcPct val="106000"/>
                        </a:lnSpc>
                        <a:spcBef>
                          <a:spcPts val="0"/>
                        </a:spcBef>
                        <a:spcAft>
                          <a:spcPts val="800"/>
                        </a:spcAft>
                      </a:pPr>
                      <a:r>
                        <a:rPr lang="en-US" sz="1800" b="1" kern="1200" dirty="0">
                          <a:solidFill>
                            <a:schemeClr val="lt1"/>
                          </a:solidFill>
                          <a:effectLst/>
                          <a:latin typeface="+mn-lt"/>
                          <a:ea typeface="+mn-ea"/>
                          <a:cs typeface="+mn-cs"/>
                        </a:rPr>
                        <a:t>End Term Exam</a:t>
                      </a:r>
                    </a:p>
                  </a:txBody>
                  <a:tcPr marL="68580" marR="68580" marT="0" marB="0"/>
                </a:tc>
                <a:tc>
                  <a:txBody>
                    <a:bodyPr/>
                    <a:lstStyle/>
                    <a:p>
                      <a:pPr marL="0" marR="0" algn="ctr" rtl="0" eaLnBrk="1" latinLnBrk="0" hangingPunct="1">
                        <a:lnSpc>
                          <a:spcPct val="106000"/>
                        </a:lnSpc>
                        <a:spcBef>
                          <a:spcPts val="0"/>
                        </a:spcBef>
                        <a:spcAft>
                          <a:spcPts val="800"/>
                        </a:spcAft>
                      </a:pPr>
                      <a:r>
                        <a:rPr lang="en-US" sz="1800" b="1" kern="1200" dirty="0">
                          <a:solidFill>
                            <a:schemeClr val="lt1"/>
                          </a:solidFill>
                          <a:effectLst/>
                          <a:latin typeface="+mn-lt"/>
                          <a:ea typeface="+mn-ea"/>
                          <a:cs typeface="+mn-cs"/>
                        </a:rPr>
                        <a:t>Total</a:t>
                      </a:r>
                    </a:p>
                  </a:txBody>
                  <a:tcPr marL="68580" marR="68580" marT="0" marB="0"/>
                </a:tc>
                <a:extLst>
                  <a:ext uri="{0D108BD9-81ED-4DB2-BD59-A6C34878D82A}">
                    <a16:rowId xmlns:a16="http://schemas.microsoft.com/office/drawing/2014/main" val="10000"/>
                  </a:ext>
                </a:extLst>
              </a:tr>
              <a:tr h="666624">
                <a:tc>
                  <a:txBody>
                    <a:bodyPr/>
                    <a:lstStyle/>
                    <a:p>
                      <a:pPr marL="0" marR="0" algn="ctr">
                        <a:lnSpc>
                          <a:spcPct val="106000"/>
                        </a:lnSpc>
                        <a:spcBef>
                          <a:spcPts val="0"/>
                        </a:spcBef>
                        <a:spcAft>
                          <a:spcPts val="800"/>
                        </a:spcAft>
                      </a:pPr>
                      <a:r>
                        <a:rPr lang="en-US" sz="1800" dirty="0">
                          <a:effectLst/>
                        </a:rPr>
                        <a:t>25</a:t>
                      </a:r>
                      <a:endParaRPr lang="en-US" sz="1600" dirty="0">
                        <a:effectLst/>
                      </a:endParaRPr>
                    </a:p>
                    <a:p>
                      <a:pPr marL="0" marR="0" algn="ctr">
                        <a:lnSpc>
                          <a:spcPct val="106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25@</a:t>
                      </a:r>
                    </a:p>
                  </a:txBody>
                  <a:tcPr marL="68580" marR="68580" marT="0" marB="0"/>
                </a:tc>
                <a:tc>
                  <a:txBody>
                    <a:bodyPr/>
                    <a:lstStyle/>
                    <a:p>
                      <a:pPr marL="0" marR="0" algn="ctr">
                        <a:lnSpc>
                          <a:spcPct val="106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50</a:t>
                      </a:r>
                    </a:p>
                  </a:txBody>
                  <a:tcPr marL="68580" marR="68580" marT="0" marB="0"/>
                </a:tc>
                <a:extLst>
                  <a:ext uri="{0D108BD9-81ED-4DB2-BD59-A6C34878D82A}">
                    <a16:rowId xmlns:a16="http://schemas.microsoft.com/office/drawing/2014/main" val="10001"/>
                  </a:ext>
                </a:extLst>
              </a:tr>
            </a:tbl>
          </a:graphicData>
        </a:graphic>
      </p:graphicFrame>
      <p:cxnSp>
        <p:nvCxnSpPr>
          <p:cNvPr id="15" name="Straight Connector 14">
            <a:extLst>
              <a:ext uri="{FF2B5EF4-FFF2-40B4-BE49-F238E27FC236}">
                <a16:creationId xmlns:a16="http://schemas.microsoft.com/office/drawing/2014/main" id="{B5F64D5B-A6B6-DC4D-BA13-F236D9ED3D01}"/>
              </a:ext>
            </a:extLst>
          </p:cNvPr>
          <p:cNvCxnSpPr/>
          <p:nvPr/>
        </p:nvCxnSpPr>
        <p:spPr>
          <a:xfrm>
            <a:off x="1311320" y="1168400"/>
            <a:ext cx="952178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82862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3A951-C5FD-0743-AFAF-DC4F073E8038}"/>
              </a:ext>
            </a:extLst>
          </p:cNvPr>
          <p:cNvSpPr>
            <a:spLocks noGrp="1"/>
          </p:cNvSpPr>
          <p:nvPr>
            <p:ph type="title"/>
          </p:nvPr>
        </p:nvSpPr>
        <p:spPr>
          <a:xfrm>
            <a:off x="787400" y="1600200"/>
            <a:ext cx="10515600" cy="2781299"/>
          </a:xfrm>
        </p:spPr>
        <p:txBody>
          <a:bodyPr>
            <a:normAutofit/>
          </a:bodyPr>
          <a:lstStyle/>
          <a:p>
            <a:pPr algn="ctr"/>
            <a:r>
              <a:rPr lang="en-US" sz="6000" dirty="0"/>
              <a:t>UNIT-III</a:t>
            </a:r>
            <a:br>
              <a:rPr lang="en-US" sz="6000" dirty="0"/>
            </a:br>
            <a:r>
              <a:rPr lang="en-US" sz="6000" b="1" dirty="0"/>
              <a:t> Sequential Logic Circuit(18 marks) </a:t>
            </a:r>
            <a:br>
              <a:rPr lang="en-US" dirty="0"/>
            </a:br>
            <a:endParaRPr lang="en-US" dirty="0"/>
          </a:p>
        </p:txBody>
      </p:sp>
      <p:sp>
        <p:nvSpPr>
          <p:cNvPr id="4" name="Content Placeholder 3">
            <a:extLst>
              <a:ext uri="{FF2B5EF4-FFF2-40B4-BE49-F238E27FC236}">
                <a16:creationId xmlns:a16="http://schemas.microsoft.com/office/drawing/2014/main" id="{3AEDA430-FF80-3344-B68F-AECB992324F6}"/>
              </a:ext>
            </a:extLst>
          </p:cNvPr>
          <p:cNvSpPr>
            <a:spLocks noGrp="1"/>
          </p:cNvSpPr>
          <p:nvPr>
            <p:ph idx="1"/>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Tree>
    <p:extLst>
      <p:ext uri="{BB962C8B-B14F-4D97-AF65-F5344CB8AC3E}">
        <p14:creationId xmlns:p14="http://schemas.microsoft.com/office/powerpoint/2010/main" val="4248452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3A951-C5FD-0743-AFAF-DC4F073E8038}"/>
              </a:ext>
            </a:extLst>
          </p:cNvPr>
          <p:cNvSpPr>
            <a:spLocks noGrp="1"/>
          </p:cNvSpPr>
          <p:nvPr>
            <p:ph type="title"/>
          </p:nvPr>
        </p:nvSpPr>
        <p:spPr>
          <a:xfrm>
            <a:off x="787400" y="904876"/>
            <a:ext cx="10515600" cy="4400550"/>
          </a:xfrm>
        </p:spPr>
        <p:txBody>
          <a:bodyPr>
            <a:normAutofit fontScale="90000"/>
          </a:bodyPr>
          <a:lstStyle/>
          <a:p>
            <a:br>
              <a:rPr lang="en-US" sz="3600" dirty="0"/>
            </a:br>
            <a:r>
              <a:rPr lang="en-US" sz="3600" dirty="0"/>
              <a:t>UNIT-III </a:t>
            </a:r>
            <a:r>
              <a:rPr lang="en-US" sz="3600" b="1" dirty="0"/>
              <a:t> Sequential Logic Circuit</a:t>
            </a:r>
            <a:br>
              <a:rPr lang="en-US" sz="3600" b="1" dirty="0"/>
            </a:br>
            <a:br>
              <a:rPr lang="en-US" sz="4000" b="1" dirty="0"/>
            </a:br>
            <a:r>
              <a:rPr lang="en-US" sz="2700" dirty="0"/>
              <a:t>4.1 Basic memory cell-RS –latch using NAND and NOR  </a:t>
            </a:r>
            <a:br>
              <a:rPr lang="en-US" sz="2700" dirty="0"/>
            </a:br>
            <a:r>
              <a:rPr lang="en-US" sz="2700" dirty="0"/>
              <a:t>4.2 Triggering Methods- Edge and level trigger</a:t>
            </a:r>
            <a:br>
              <a:rPr lang="en-US" sz="2700" dirty="0"/>
            </a:br>
            <a:r>
              <a:rPr lang="en-US" sz="2700" dirty="0"/>
              <a:t>4.3 SR Flip Flops-S R flip flop, clocked flip flop with set and clear, drawbacks of SR flip flop  </a:t>
            </a:r>
            <a:br>
              <a:rPr lang="en-US" sz="2700" dirty="0"/>
            </a:br>
            <a:r>
              <a:rPr lang="en-US" sz="2700" dirty="0"/>
              <a:t>4.4 JK Flip flops –Clocked JK flip flop , Race around condition, master slave JK flip flop , T and D type flip flop excitation table of flip flop, IC 7474, IC 7475.</a:t>
            </a:r>
            <a:br>
              <a:rPr lang="en-US" sz="2700" dirty="0"/>
            </a:br>
            <a:r>
              <a:rPr lang="en-US" sz="2700" dirty="0"/>
              <a:t>4.5 Shift Register-logic diagram of SISO, SIPO,PIPO, PISO shift register.</a:t>
            </a:r>
            <a:br>
              <a:rPr lang="en-US" sz="2700" dirty="0"/>
            </a:br>
            <a:r>
              <a:rPr lang="en-US" sz="2700" dirty="0"/>
              <a:t>4.6:Counters- Asynchronous and synchronous up/down counter decade counter</a:t>
            </a:r>
            <a:br>
              <a:rPr lang="en-US" sz="2700" dirty="0"/>
            </a:br>
            <a:br>
              <a:rPr lang="en-US" sz="3600" b="1" dirty="0"/>
            </a:br>
            <a:br>
              <a:rPr lang="en-US" sz="3600" dirty="0"/>
            </a:br>
            <a:endParaRPr lang="en-US" sz="3600" dirty="0"/>
          </a:p>
        </p:txBody>
      </p:sp>
      <p:sp>
        <p:nvSpPr>
          <p:cNvPr id="4" name="Content Placeholder 3">
            <a:extLst>
              <a:ext uri="{FF2B5EF4-FFF2-40B4-BE49-F238E27FC236}">
                <a16:creationId xmlns:a16="http://schemas.microsoft.com/office/drawing/2014/main" id="{3AEDA430-FF80-3344-B68F-AECB992324F6}"/>
              </a:ext>
            </a:extLst>
          </p:cNvPr>
          <p:cNvSpPr>
            <a:spLocks noGrp="1"/>
          </p:cNvSpPr>
          <p:nvPr>
            <p:ph idx="1"/>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gn="ctr"/>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7D467274-4D98-1347-9CDC-B7575461055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1600" b="1" i="1" dirty="0">
                <a:latin typeface="Times New Roman" panose="02020603050405020304" pitchFamily="18" charset="0"/>
                <a:cs typeface="Times New Roman" panose="02020603050405020304" pitchFamily="18" charset="0"/>
              </a:rPr>
              <a:t>Department of  Computer Engineering School of Polytechnic and  Skill Development</a:t>
            </a:r>
          </a:p>
        </p:txBody>
      </p:sp>
    </p:spTree>
    <p:extLst>
      <p:ext uri="{BB962C8B-B14F-4D97-AF65-F5344CB8AC3E}">
        <p14:creationId xmlns:p14="http://schemas.microsoft.com/office/powerpoint/2010/main" val="42484526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882</TotalTime>
  <Words>4159</Words>
  <Application>Microsoft Office PowerPoint</Application>
  <PresentationFormat>Widescreen</PresentationFormat>
  <Paragraphs>712</Paragraphs>
  <Slides>50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Calibri Light</vt:lpstr>
      <vt:lpstr>Lato</vt:lpstr>
      <vt:lpstr>Times New Roman</vt:lpstr>
      <vt:lpstr>Office Theme</vt:lpstr>
      <vt:lpstr>DIGITAL TECHNIQUES &amp; MICROPROCESSOR (DTM -22323)</vt:lpstr>
      <vt:lpstr>Course Contents</vt:lpstr>
      <vt:lpstr> </vt:lpstr>
      <vt:lpstr>Course Outcomes</vt:lpstr>
      <vt:lpstr>Course Contents</vt:lpstr>
      <vt:lpstr>Course Contents</vt:lpstr>
      <vt:lpstr>PowerPoint Presentation</vt:lpstr>
      <vt:lpstr>UNIT-III  Sequential Logic Circuit(18 marks)  </vt:lpstr>
      <vt:lpstr> UNIT-III  Sequential Logic Circuit  4.1 Basic memory cell-RS –latch using NAND and NOR   4.2 Triggering Methods- Edge and level trigger 4.3 SR Flip Flops-S R flip flop, clocked flip flop with set and clear, drawbacks of SR flip flop   4.4 JK Flip flops –Clocked JK flip flop , Race around condition, master slave JK flip flop , T and D type flip flop excitation table of flip flop, IC 7474, IC 7475. 4.5 Shift Register-logic diagram of SISO, SIPO,PIPO, PISO shift register. 4.6:Counters- Asynchronous and synchronous up/down counter decade counter   </vt:lpstr>
      <vt:lpstr>Sequential Circuit</vt:lpstr>
      <vt:lpstr>Comparison of combinational and sequential circuits</vt:lpstr>
      <vt:lpstr>Basic(1Bit) memory cell</vt:lpstr>
      <vt:lpstr>Clock Signal</vt:lpstr>
      <vt:lpstr>Basic(1Bit) memory cell</vt:lpstr>
      <vt:lpstr>PowerPoint Presentation</vt:lpstr>
      <vt:lpstr>RS latch using NOR gate</vt:lpstr>
      <vt:lpstr>RS latch using NOR gate</vt:lpstr>
      <vt:lpstr>PowerPoint Presentation</vt:lpstr>
      <vt:lpstr>RS latch using NAND gate</vt:lpstr>
      <vt:lpstr>Triggering methods</vt:lpstr>
      <vt:lpstr>1.Edge triggering </vt:lpstr>
      <vt:lpstr>PowerPoint Presentation</vt:lpstr>
      <vt:lpstr>2.Level triggering</vt:lpstr>
      <vt:lpstr>PowerPoint Presentation</vt:lpstr>
      <vt:lpstr>Clocked SR flip flops</vt:lpstr>
      <vt:lpstr>Clocked SR flip flops</vt:lpstr>
      <vt:lpstr>Clocked SR flip flop with preset and clear</vt:lpstr>
      <vt:lpstr>Clocked SR flip flop with preset and clear</vt:lpstr>
      <vt:lpstr>Drawbacks of SR flip flop</vt:lpstr>
      <vt:lpstr>D-flip-flop</vt:lpstr>
      <vt:lpstr>PowerPoint Presentation</vt:lpstr>
      <vt:lpstr>JK flip-flop </vt:lpstr>
      <vt:lpstr>Construction of JK FF</vt:lpstr>
      <vt:lpstr>Truth table</vt:lpstr>
      <vt:lpstr>J-K FF Operation</vt:lpstr>
      <vt:lpstr>D-flip-flop</vt:lpstr>
      <vt:lpstr>Race around condition</vt:lpstr>
      <vt:lpstr>T-flip flop</vt:lpstr>
      <vt:lpstr>T-flip flop</vt:lpstr>
      <vt:lpstr>Master slave JK flip-flop</vt:lpstr>
      <vt:lpstr>Master slave JK flip-flop</vt:lpstr>
      <vt:lpstr>Master slave JK flip-flop</vt:lpstr>
      <vt:lpstr>Excitation table of flip flop</vt:lpstr>
      <vt:lpstr>Excitation table of SR flip flop</vt:lpstr>
      <vt:lpstr>Excitation table of J K flip flop</vt:lpstr>
      <vt:lpstr>Excitation table of D flip flop</vt:lpstr>
      <vt:lpstr>Excitation table of T flip flop</vt:lpstr>
      <vt:lpstr>Flip flop IC 7474</vt:lpstr>
      <vt:lpstr>IC 7475</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Data Structure</dc:title>
  <dc:creator>Lokesh Nehete</dc:creator>
  <cp:lastModifiedBy>Y Gaikwad</cp:lastModifiedBy>
  <cp:revision>57</cp:revision>
  <dcterms:created xsi:type="dcterms:W3CDTF">2020-06-30T11:44:32Z</dcterms:created>
  <dcterms:modified xsi:type="dcterms:W3CDTF">2020-11-06T06:34:34Z</dcterms:modified>
</cp:coreProperties>
</file>